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75" r:id="rId3"/>
    <p:sldId id="257" r:id="rId4"/>
    <p:sldId id="258" r:id="rId5"/>
    <p:sldId id="273" r:id="rId6"/>
    <p:sldId id="274" r:id="rId7"/>
    <p:sldId id="259" r:id="rId8"/>
    <p:sldId id="260" r:id="rId9"/>
    <p:sldId id="265" r:id="rId10"/>
    <p:sldId id="266" r:id="rId11"/>
    <p:sldId id="264" r:id="rId12"/>
    <p:sldId id="263" r:id="rId13"/>
    <p:sldId id="268" r:id="rId14"/>
    <p:sldId id="261" r:id="rId15"/>
    <p:sldId id="269" r:id="rId16"/>
    <p:sldId id="270"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Montserrat Ultra-Bold" panose="020B0604020202020204" charset="0"/>
      <p:regular r:id="rId23"/>
    </p:embeddedFont>
    <p:embeddedFont>
      <p:font typeface="Open Sans" panose="020B0604020202020204" charset="0"/>
      <p:regular r:id="rId24"/>
    </p:embeddedFont>
    <p:embeddedFont>
      <p:font typeface="Open Sa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B3659-4584-43DF-A590-600550D159A3}" type="datetimeFigureOut">
              <a:rPr lang="en-IN" smtClean="0"/>
              <a:t>16-03-2024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88EF2E-73D7-4051-9FC5-5B0B93D42A37}" type="slidenum">
              <a:rPr lang="en-IN" smtClean="0"/>
              <a:t>‹#›</a:t>
            </a:fld>
            <a:endParaRPr lang="en-IN"/>
          </a:p>
        </p:txBody>
      </p:sp>
    </p:spTree>
    <p:extLst>
      <p:ext uri="{BB962C8B-B14F-4D97-AF65-F5344CB8AC3E}">
        <p14:creationId xmlns:p14="http://schemas.microsoft.com/office/powerpoint/2010/main" val="2286190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688EF2E-73D7-4051-9FC5-5B0B93D42A37}" type="slidenum">
              <a:rPr lang="en-IN" smtClean="0"/>
              <a:t>13</a:t>
            </a:fld>
            <a:endParaRPr lang="en-IN"/>
          </a:p>
        </p:txBody>
      </p:sp>
    </p:spTree>
    <p:extLst>
      <p:ext uri="{BB962C8B-B14F-4D97-AF65-F5344CB8AC3E}">
        <p14:creationId xmlns:p14="http://schemas.microsoft.com/office/powerpoint/2010/main" val="2962860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2388" y="0"/>
            <a:ext cx="19120388"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482" b="-961"/>
            </a:stretch>
          </a:blipFill>
        </p:spPr>
        <p:txBody>
          <a:bodyPr/>
          <a:lstStyle/>
          <a:p>
            <a:endParaRPr lang="en-IN" dirty="0"/>
          </a:p>
        </p:txBody>
      </p:sp>
      <p:sp>
        <p:nvSpPr>
          <p:cNvPr id="3" name="Freeform 3"/>
          <p:cNvSpPr/>
          <p:nvPr/>
        </p:nvSpPr>
        <p:spPr>
          <a:xfrm>
            <a:off x="228600" y="248268"/>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841963" y="7089904"/>
            <a:ext cx="1153016" cy="115301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id="6" name="Group 6"/>
          <p:cNvGrpSpPr/>
          <p:nvPr/>
        </p:nvGrpSpPr>
        <p:grpSpPr>
          <a:xfrm>
            <a:off x="-485022" y="7912483"/>
            <a:ext cx="2615770" cy="261577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id="8" name="Group 8"/>
          <p:cNvGrpSpPr/>
          <p:nvPr/>
        </p:nvGrpSpPr>
        <p:grpSpPr>
          <a:xfrm rot="-10800000">
            <a:off x="15293021" y="1385527"/>
            <a:ext cx="1153016" cy="1153016"/>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id="10" name="Group 10"/>
          <p:cNvGrpSpPr/>
          <p:nvPr/>
        </p:nvGrpSpPr>
        <p:grpSpPr>
          <a:xfrm rot="-10800000">
            <a:off x="16157252" y="-899805"/>
            <a:ext cx="2615770" cy="261577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id="12" name="Group 12"/>
          <p:cNvGrpSpPr>
            <a:grpSpLocks noChangeAspect="1"/>
          </p:cNvGrpSpPr>
          <p:nvPr/>
        </p:nvGrpSpPr>
        <p:grpSpPr>
          <a:xfrm>
            <a:off x="5121523" y="1562100"/>
            <a:ext cx="8229600" cy="8229600"/>
            <a:chOff x="0" y="0"/>
            <a:chExt cx="1708150" cy="1708150"/>
          </a:xfrm>
        </p:grpSpPr>
        <p:sp>
          <p:nvSpPr>
            <p:cNvPr id="13" name="Freeform 1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5EDB12">
                <a:alpha val="6667"/>
              </a:srgbClr>
            </a:solidFill>
          </p:spPr>
        </p:sp>
      </p:grpSp>
      <p:sp>
        <p:nvSpPr>
          <p:cNvPr id="19" name="TextBox 18">
            <a:extLst>
              <a:ext uri="{FF2B5EF4-FFF2-40B4-BE49-F238E27FC236}">
                <a16:creationId xmlns:a16="http://schemas.microsoft.com/office/drawing/2014/main" id="{81D3DA7C-CE60-4416-8BB4-E124FCBE7258}"/>
              </a:ext>
            </a:extLst>
          </p:cNvPr>
          <p:cNvSpPr txBox="1"/>
          <p:nvPr/>
        </p:nvSpPr>
        <p:spPr>
          <a:xfrm>
            <a:off x="8686800" y="4357687"/>
            <a:ext cx="914400" cy="914400"/>
          </a:xfrm>
          <a:prstGeom prst="rect">
            <a:avLst/>
          </a:prstGeom>
          <a:noFill/>
        </p:spPr>
        <p:txBody>
          <a:bodyPr wrap="square" rtlCol="0">
            <a:spAutoFit/>
          </a:bodyPr>
          <a:lstStyle/>
          <a:p>
            <a:endParaRPr lang="en-IN" dirty="0"/>
          </a:p>
        </p:txBody>
      </p:sp>
      <p:sp>
        <p:nvSpPr>
          <p:cNvPr id="20" name="TextBox 19">
            <a:extLst>
              <a:ext uri="{FF2B5EF4-FFF2-40B4-BE49-F238E27FC236}">
                <a16:creationId xmlns:a16="http://schemas.microsoft.com/office/drawing/2014/main" id="{C81F3F6B-A6D5-47D0-BB36-6B835F7C0826}"/>
              </a:ext>
            </a:extLst>
          </p:cNvPr>
          <p:cNvSpPr txBox="1"/>
          <p:nvPr/>
        </p:nvSpPr>
        <p:spPr>
          <a:xfrm>
            <a:off x="8610600" y="4762499"/>
            <a:ext cx="4907281" cy="1409393"/>
          </a:xfrm>
          <a:prstGeom prst="rect">
            <a:avLst/>
          </a:prstGeom>
          <a:noFill/>
        </p:spPr>
        <p:txBody>
          <a:bodyPr wrap="square" rtlCol="0">
            <a:spAutoFit/>
          </a:bodyPr>
          <a:lstStyle/>
          <a:p>
            <a:endParaRPr lang="en-IN" dirty="0"/>
          </a:p>
        </p:txBody>
      </p:sp>
      <p:sp>
        <p:nvSpPr>
          <p:cNvPr id="22" name="TextBox 21">
            <a:extLst>
              <a:ext uri="{FF2B5EF4-FFF2-40B4-BE49-F238E27FC236}">
                <a16:creationId xmlns:a16="http://schemas.microsoft.com/office/drawing/2014/main" id="{AAAC5F4B-5B70-4905-AB1F-8DA4E643C569}"/>
              </a:ext>
            </a:extLst>
          </p:cNvPr>
          <p:cNvSpPr txBox="1"/>
          <p:nvPr/>
        </p:nvSpPr>
        <p:spPr>
          <a:xfrm>
            <a:off x="1673494" y="3301878"/>
            <a:ext cx="14941012" cy="2585323"/>
          </a:xfrm>
          <a:prstGeom prst="rect">
            <a:avLst/>
          </a:prstGeom>
          <a:noFill/>
        </p:spPr>
        <p:txBody>
          <a:bodyPr wrap="square" rtlCol="0">
            <a:spAutoFit/>
          </a:bodyPr>
          <a:lstStyle/>
          <a:p>
            <a:r>
              <a:rPr lang="en-US" sz="4800" dirty="0">
                <a:solidFill>
                  <a:schemeClr val="bg1"/>
                </a:solidFill>
              </a:rPr>
              <a:t>“</a:t>
            </a:r>
            <a:r>
              <a:rPr lang="en-US" sz="5400" dirty="0">
                <a:solidFill>
                  <a:schemeClr val="bg1"/>
                </a:solidFill>
              </a:rPr>
              <a:t>Identification of Different Medicinal Plants through Image Processing Using Machine Learning Algorithms”</a:t>
            </a:r>
            <a:endParaRPr lang="en-IN" sz="5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barn(inVertical)">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4" name="TextBox 4"/>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sp>
        <p:nvSpPr>
          <p:cNvPr id="23" name="Content Placeholder 22">
            <a:extLst>
              <a:ext uri="{FF2B5EF4-FFF2-40B4-BE49-F238E27FC236}">
                <a16:creationId xmlns:a16="http://schemas.microsoft.com/office/drawing/2014/main" id="{1D34A304-57D8-47FD-8578-B7701C5BB8D9}"/>
              </a:ext>
            </a:extLst>
          </p:cNvPr>
          <p:cNvSpPr>
            <a:spLocks noGrp="1"/>
          </p:cNvSpPr>
          <p:nvPr>
            <p:ph idx="1"/>
          </p:nvPr>
        </p:nvSpPr>
        <p:spPr>
          <a:xfrm>
            <a:off x="457200" y="1600200"/>
            <a:ext cx="9829800" cy="7870190"/>
          </a:xfrm>
        </p:spPr>
        <p:txBody>
          <a:bodyPr>
            <a:normAutofit/>
          </a:bodyPr>
          <a:lstStyle/>
          <a:p>
            <a:r>
              <a:rPr lang="en-US" sz="2800" dirty="0">
                <a:solidFill>
                  <a:schemeClr val="bg1"/>
                </a:solidFill>
              </a:rPr>
              <a:t>Model Training: The machine learning model is trained using a labeled dataset of images, where each image is associated with a specific medicinal plant or raw material.</a:t>
            </a:r>
          </a:p>
          <a:p>
            <a:endParaRPr lang="en-US" sz="2800" dirty="0">
              <a:solidFill>
                <a:schemeClr val="bg1"/>
              </a:solidFill>
            </a:endParaRPr>
          </a:p>
          <a:p>
            <a:r>
              <a:rPr lang="en-US" sz="2800" dirty="0">
                <a:solidFill>
                  <a:schemeClr val="bg1"/>
                </a:solidFill>
              </a:rPr>
              <a:t>Classification: The trained model is used to classify new images of medicinal plants and raw materials into their respective categories.</a:t>
            </a:r>
          </a:p>
          <a:p>
            <a:endParaRPr lang="en-US" sz="2800" dirty="0">
              <a:solidFill>
                <a:schemeClr val="bg1"/>
              </a:solidFill>
            </a:endParaRPr>
          </a:p>
          <a:p>
            <a:r>
              <a:rPr lang="en-US" sz="2800" dirty="0">
                <a:solidFill>
                  <a:schemeClr val="bg1"/>
                </a:solidFill>
              </a:rPr>
              <a:t>Result Visualization: The classification results are visualized, providing information about the identified medicinal plant or raw material.</a:t>
            </a:r>
          </a:p>
          <a:p>
            <a:endParaRPr lang="en-US" sz="2800" dirty="0">
              <a:solidFill>
                <a:schemeClr val="bg1"/>
              </a:solidFill>
            </a:endParaRPr>
          </a:p>
          <a:p>
            <a:r>
              <a:rPr lang="en-US" sz="2800" dirty="0">
                <a:solidFill>
                  <a:schemeClr val="bg1"/>
                </a:solidFill>
              </a:rPr>
              <a:t>Feedback Loop: User feedback on the classification results is collected and used to improve the system's accuracy and performance.</a:t>
            </a:r>
          </a:p>
          <a:p>
            <a:endParaRPr lang="en-IN" dirty="0"/>
          </a:p>
        </p:txBody>
      </p:sp>
      <p:pic>
        <p:nvPicPr>
          <p:cNvPr id="24" name="Picture 23">
            <a:extLst>
              <a:ext uri="{FF2B5EF4-FFF2-40B4-BE49-F238E27FC236}">
                <a16:creationId xmlns:a16="http://schemas.microsoft.com/office/drawing/2014/main" id="{9DC3272F-FECA-4EEC-8F32-A02A02272C48}"/>
              </a:ext>
            </a:extLst>
          </p:cNvPr>
          <p:cNvPicPr>
            <a:picLocks noChangeAspect="1"/>
          </p:cNvPicPr>
          <p:nvPr/>
        </p:nvPicPr>
        <p:blipFill>
          <a:blip r:embed="rId2"/>
          <a:stretch>
            <a:fillRect/>
          </a:stretch>
        </p:blipFill>
        <p:spPr>
          <a:xfrm>
            <a:off x="10571232" y="647700"/>
            <a:ext cx="4224894" cy="4218798"/>
          </a:xfrm>
          <a:prstGeom prst="rect">
            <a:avLst/>
          </a:prstGeom>
        </p:spPr>
      </p:pic>
      <p:pic>
        <p:nvPicPr>
          <p:cNvPr id="25" name="Picture 24">
            <a:extLst>
              <a:ext uri="{FF2B5EF4-FFF2-40B4-BE49-F238E27FC236}">
                <a16:creationId xmlns:a16="http://schemas.microsoft.com/office/drawing/2014/main" id="{033511F7-D807-4B1F-AF14-4E2E7293781A}"/>
              </a:ext>
            </a:extLst>
          </p:cNvPr>
          <p:cNvPicPr>
            <a:picLocks noChangeAspect="1"/>
          </p:cNvPicPr>
          <p:nvPr/>
        </p:nvPicPr>
        <p:blipFill>
          <a:blip r:embed="rId3"/>
          <a:stretch>
            <a:fillRect/>
          </a:stretch>
        </p:blipFill>
        <p:spPr>
          <a:xfrm>
            <a:off x="13487400" y="4305300"/>
            <a:ext cx="4224894" cy="4224894"/>
          </a:xfrm>
          <a:prstGeom prst="rect">
            <a:avLst/>
          </a:prstGeom>
        </p:spPr>
      </p:pic>
      <p:pic>
        <p:nvPicPr>
          <p:cNvPr id="26" name="Picture 25">
            <a:extLst>
              <a:ext uri="{FF2B5EF4-FFF2-40B4-BE49-F238E27FC236}">
                <a16:creationId xmlns:a16="http://schemas.microsoft.com/office/drawing/2014/main" id="{C730198D-E4AA-49B2-9157-4833B6927EBC}"/>
              </a:ext>
            </a:extLst>
          </p:cNvPr>
          <p:cNvPicPr>
            <a:picLocks noChangeAspect="1"/>
          </p:cNvPicPr>
          <p:nvPr/>
        </p:nvPicPr>
        <p:blipFill>
          <a:blip r:embed="rId4"/>
          <a:stretch>
            <a:fillRect/>
          </a:stretch>
        </p:blipFill>
        <p:spPr>
          <a:xfrm>
            <a:off x="11791012" y="5841625"/>
            <a:ext cx="1152244" cy="1152244"/>
          </a:xfrm>
          <a:prstGeom prst="rect">
            <a:avLst/>
          </a:prstGeom>
        </p:spPr>
      </p:pic>
      <p:pic>
        <p:nvPicPr>
          <p:cNvPr id="27" name="Picture 26">
            <a:extLst>
              <a:ext uri="{FF2B5EF4-FFF2-40B4-BE49-F238E27FC236}">
                <a16:creationId xmlns:a16="http://schemas.microsoft.com/office/drawing/2014/main" id="{913EECC2-4917-43F6-830F-DBE0886B8AD3}"/>
              </a:ext>
            </a:extLst>
          </p:cNvPr>
          <p:cNvPicPr>
            <a:picLocks noChangeAspect="1"/>
          </p:cNvPicPr>
          <p:nvPr/>
        </p:nvPicPr>
        <p:blipFill>
          <a:blip r:embed="rId5"/>
          <a:stretch>
            <a:fillRect/>
          </a:stretch>
        </p:blipFill>
        <p:spPr>
          <a:xfrm>
            <a:off x="10862974" y="5143500"/>
            <a:ext cx="621846" cy="621846"/>
          </a:xfrm>
          <a:prstGeom prst="rect">
            <a:avLst/>
          </a:prstGeom>
        </p:spPr>
      </p:pic>
      <p:pic>
        <p:nvPicPr>
          <p:cNvPr id="29" name="Picture 28">
            <a:extLst>
              <a:ext uri="{FF2B5EF4-FFF2-40B4-BE49-F238E27FC236}">
                <a16:creationId xmlns:a16="http://schemas.microsoft.com/office/drawing/2014/main" id="{134D8E8C-CE2A-4E2F-9633-B5B7E3D095FB}"/>
              </a:ext>
            </a:extLst>
          </p:cNvPr>
          <p:cNvPicPr>
            <a:picLocks noChangeAspect="1"/>
          </p:cNvPicPr>
          <p:nvPr/>
        </p:nvPicPr>
        <p:blipFill>
          <a:blip r:embed="rId4"/>
          <a:stretch>
            <a:fillRect/>
          </a:stretch>
        </p:blipFill>
        <p:spPr>
          <a:xfrm>
            <a:off x="15634862" y="2180977"/>
            <a:ext cx="1152244" cy="11522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1028700" y="70907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974151" y="5972821"/>
            <a:ext cx="2651627" cy="264560"/>
          </a:xfrm>
          <a:prstGeom prst="rect">
            <a:avLst/>
          </a:prstGeom>
        </p:spPr>
        <p:txBody>
          <a:bodyPr lIns="0" tIns="0" rIns="0" bIns="0" rtlCol="0" anchor="t">
            <a:spAutoFit/>
          </a:bodyPr>
          <a:lstStyle/>
          <a:p>
            <a:pPr algn="ctr">
              <a:lnSpc>
                <a:spcPts val="2239"/>
              </a:lnSpc>
              <a:spcBef>
                <a:spcPct val="0"/>
              </a:spcBef>
            </a:pPr>
            <a:r>
              <a:rPr lang="en-US" sz="1599" dirty="0">
                <a:solidFill>
                  <a:srgbClr val="172E08"/>
                </a:solidFill>
                <a:latin typeface="Open Sans"/>
              </a:rPr>
              <a:t>, </a:t>
            </a:r>
          </a:p>
        </p:txBody>
      </p:sp>
      <p:pic>
        <p:nvPicPr>
          <p:cNvPr id="11" name="Picture 10">
            <a:extLst>
              <a:ext uri="{FF2B5EF4-FFF2-40B4-BE49-F238E27FC236}">
                <a16:creationId xmlns:a16="http://schemas.microsoft.com/office/drawing/2014/main" id="{E4FCBF42-3E86-4B92-B58C-D2D17B71F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1943100"/>
            <a:ext cx="13430250" cy="6400800"/>
          </a:xfrm>
          <a:prstGeom prst="rect">
            <a:avLst/>
          </a:prstGeom>
        </p:spPr>
      </p:pic>
      <p:sp>
        <p:nvSpPr>
          <p:cNvPr id="15" name="TextBox 14">
            <a:extLst>
              <a:ext uri="{FF2B5EF4-FFF2-40B4-BE49-F238E27FC236}">
                <a16:creationId xmlns:a16="http://schemas.microsoft.com/office/drawing/2014/main" id="{2AF12341-96BB-4769-9031-DEC9823A4B55}"/>
              </a:ext>
            </a:extLst>
          </p:cNvPr>
          <p:cNvSpPr txBox="1"/>
          <p:nvPr/>
        </p:nvSpPr>
        <p:spPr>
          <a:xfrm>
            <a:off x="1905000" y="495300"/>
            <a:ext cx="4495800" cy="769441"/>
          </a:xfrm>
          <a:prstGeom prst="rect">
            <a:avLst/>
          </a:prstGeom>
          <a:noFill/>
        </p:spPr>
        <p:txBody>
          <a:bodyPr wrap="square" rtlCol="0">
            <a:spAutoFit/>
          </a:bodyPr>
          <a:lstStyle/>
          <a:p>
            <a:r>
              <a:rPr lang="en-US" sz="4400" dirty="0">
                <a:solidFill>
                  <a:srgbClr val="92D050"/>
                </a:solidFill>
              </a:rPr>
              <a:t>Flowchart:</a:t>
            </a:r>
            <a:r>
              <a:rPr lang="en-US" dirty="0">
                <a:solidFill>
                  <a:srgbClr val="92D050"/>
                </a:solidFill>
              </a:rPr>
              <a:t>:</a:t>
            </a:r>
            <a:endParaRPr lang="en-IN" dirty="0">
              <a:solidFill>
                <a:srgbClr val="92D05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2139951" y="73579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869379" y="0"/>
            <a:ext cx="8418621" cy="10287000"/>
            <a:chOff x="0" y="0"/>
            <a:chExt cx="11224828" cy="13716000"/>
          </a:xfrm>
        </p:grpSpPr>
        <p:pic>
          <p:nvPicPr>
            <p:cNvPr id="5" name="Picture 5"/>
            <p:cNvPicPr>
              <a:picLocks noChangeAspect="1"/>
            </p:cNvPicPr>
            <p:nvPr/>
          </p:nvPicPr>
          <p:blipFill>
            <a:blip r:embed="rId4"/>
            <a:srcRect l="34045" r="11395"/>
            <a:stretch>
              <a:fillRect/>
            </a:stretch>
          </p:blipFill>
          <p:spPr>
            <a:xfrm>
              <a:off x="0" y="0"/>
              <a:ext cx="11224828" cy="13716000"/>
            </a:xfrm>
            <a:prstGeom prst="rect">
              <a:avLst/>
            </a:prstGeom>
          </p:spPr>
        </p:pic>
      </p:grpSp>
      <p:grpSp>
        <p:nvGrpSpPr>
          <p:cNvPr id="15" name="Group 15"/>
          <p:cNvGrpSpPr/>
          <p:nvPr/>
        </p:nvGrpSpPr>
        <p:grpSpPr>
          <a:xfrm rot="-10800000">
            <a:off x="9558728" y="7797992"/>
            <a:ext cx="621302" cy="621302"/>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id="17" name="Group 17"/>
          <p:cNvGrpSpPr/>
          <p:nvPr/>
        </p:nvGrpSpPr>
        <p:grpSpPr>
          <a:xfrm rot="-10800000">
            <a:off x="9292871" y="1503537"/>
            <a:ext cx="1153016" cy="1153016"/>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id="19" name="Title 18">
            <a:extLst>
              <a:ext uri="{FF2B5EF4-FFF2-40B4-BE49-F238E27FC236}">
                <a16:creationId xmlns:a16="http://schemas.microsoft.com/office/drawing/2014/main" id="{C0BC9EE6-C6B2-466C-B1DD-F7232E6954BF}"/>
              </a:ext>
            </a:extLst>
          </p:cNvPr>
          <p:cNvSpPr>
            <a:spLocks noGrp="1"/>
          </p:cNvSpPr>
          <p:nvPr>
            <p:ph type="title"/>
          </p:nvPr>
        </p:nvSpPr>
        <p:spPr/>
        <p:txBody>
          <a:bodyPr/>
          <a:lstStyle/>
          <a:p>
            <a:r>
              <a:rPr lang="en-IN" dirty="0">
                <a:solidFill>
                  <a:srgbClr val="92D050"/>
                </a:solidFill>
              </a:rPr>
              <a:t>Technology Used:</a:t>
            </a:r>
          </a:p>
        </p:txBody>
      </p:sp>
      <p:sp>
        <p:nvSpPr>
          <p:cNvPr id="20" name="Text Placeholder 19">
            <a:extLst>
              <a:ext uri="{FF2B5EF4-FFF2-40B4-BE49-F238E27FC236}">
                <a16:creationId xmlns:a16="http://schemas.microsoft.com/office/drawing/2014/main" id="{08C8BEBC-988F-4CBC-95D4-4F0EE5158AF6}"/>
              </a:ext>
            </a:extLst>
          </p:cNvPr>
          <p:cNvSpPr>
            <a:spLocks noGrp="1"/>
          </p:cNvSpPr>
          <p:nvPr>
            <p:ph type="body" idx="1"/>
          </p:nvPr>
        </p:nvSpPr>
        <p:spPr>
          <a:xfrm>
            <a:off x="0" y="1535113"/>
            <a:ext cx="4724399" cy="639762"/>
          </a:xfrm>
        </p:spPr>
        <p:txBody>
          <a:bodyPr>
            <a:noAutofit/>
          </a:bodyPr>
          <a:lstStyle/>
          <a:p>
            <a:r>
              <a:rPr lang="en-IN" sz="3200" dirty="0">
                <a:solidFill>
                  <a:schemeClr val="bg1"/>
                </a:solidFill>
              </a:rPr>
              <a:t>Image Processing Software</a:t>
            </a:r>
          </a:p>
        </p:txBody>
      </p:sp>
      <p:sp>
        <p:nvSpPr>
          <p:cNvPr id="21" name="Content Placeholder 20">
            <a:extLst>
              <a:ext uri="{FF2B5EF4-FFF2-40B4-BE49-F238E27FC236}">
                <a16:creationId xmlns:a16="http://schemas.microsoft.com/office/drawing/2014/main" id="{907CAB33-8F56-4F45-8C10-0B6EFAA59393}"/>
              </a:ext>
            </a:extLst>
          </p:cNvPr>
          <p:cNvSpPr>
            <a:spLocks noGrp="1"/>
          </p:cNvSpPr>
          <p:nvPr>
            <p:ph sz="half" idx="2"/>
          </p:nvPr>
        </p:nvSpPr>
        <p:spPr>
          <a:xfrm>
            <a:off x="457200" y="2174874"/>
            <a:ext cx="4267200" cy="5864225"/>
          </a:xfrm>
        </p:spPr>
        <p:txBody>
          <a:bodyPr>
            <a:normAutofit/>
          </a:bodyPr>
          <a:lstStyle/>
          <a:p>
            <a:r>
              <a:rPr lang="en-US" sz="2800" dirty="0">
                <a:solidFill>
                  <a:schemeClr val="bg1"/>
                </a:solidFill>
              </a:rPr>
              <a:t>We utilized advanced image processing software, such as OpenCV and MATLAB, to analyze and extract features from the images of medicinal plants and raw materials.</a:t>
            </a:r>
            <a:endParaRPr lang="en-IN" sz="2800" dirty="0">
              <a:solidFill>
                <a:schemeClr val="bg1"/>
              </a:solidFill>
            </a:endParaRPr>
          </a:p>
        </p:txBody>
      </p:sp>
      <p:sp>
        <p:nvSpPr>
          <p:cNvPr id="22" name="Text Placeholder 21">
            <a:extLst>
              <a:ext uri="{FF2B5EF4-FFF2-40B4-BE49-F238E27FC236}">
                <a16:creationId xmlns:a16="http://schemas.microsoft.com/office/drawing/2014/main" id="{1CEF0199-36E7-437F-AF10-C00784618215}"/>
              </a:ext>
            </a:extLst>
          </p:cNvPr>
          <p:cNvSpPr>
            <a:spLocks noGrp="1"/>
          </p:cNvSpPr>
          <p:nvPr>
            <p:ph type="body" sz="quarter" idx="3"/>
          </p:nvPr>
        </p:nvSpPr>
        <p:spPr>
          <a:xfrm>
            <a:off x="4955675" y="1490790"/>
            <a:ext cx="5490212" cy="639762"/>
          </a:xfrm>
        </p:spPr>
        <p:txBody>
          <a:bodyPr>
            <a:noAutofit/>
          </a:bodyPr>
          <a:lstStyle/>
          <a:p>
            <a:r>
              <a:rPr lang="en-IN" sz="3200" dirty="0">
                <a:solidFill>
                  <a:schemeClr val="bg1">
                    <a:lumMod val="95000"/>
                  </a:schemeClr>
                </a:solidFill>
              </a:rPr>
              <a:t>Machine Learning Algorithms</a:t>
            </a:r>
          </a:p>
        </p:txBody>
      </p:sp>
      <p:sp>
        <p:nvSpPr>
          <p:cNvPr id="23" name="Content Placeholder 22">
            <a:extLst>
              <a:ext uri="{FF2B5EF4-FFF2-40B4-BE49-F238E27FC236}">
                <a16:creationId xmlns:a16="http://schemas.microsoft.com/office/drawing/2014/main" id="{DC5EE41D-22D7-4225-A0B9-C4EF55D0428F}"/>
              </a:ext>
            </a:extLst>
          </p:cNvPr>
          <p:cNvSpPr>
            <a:spLocks noGrp="1"/>
          </p:cNvSpPr>
          <p:nvPr>
            <p:ph sz="quarter" idx="4"/>
          </p:nvPr>
        </p:nvSpPr>
        <p:spPr>
          <a:xfrm>
            <a:off x="4955675" y="2174874"/>
            <a:ext cx="4834327" cy="5937251"/>
          </a:xfrm>
        </p:spPr>
        <p:txBody>
          <a:bodyPr>
            <a:normAutofit/>
          </a:bodyPr>
          <a:lstStyle/>
          <a:p>
            <a:r>
              <a:rPr lang="en-US" sz="2800" dirty="0">
                <a:solidFill>
                  <a:schemeClr val="bg1"/>
                </a:solidFill>
              </a:rPr>
              <a:t>We employed various machine learning algorithms, including convolutional neural networks (CNNs) and support vector machines (SVMs), K-Nearest </a:t>
            </a:r>
            <a:r>
              <a:rPr lang="en-US" sz="2800" dirty="0" err="1">
                <a:solidFill>
                  <a:schemeClr val="bg1"/>
                </a:solidFill>
              </a:rPr>
              <a:t>Neighbour</a:t>
            </a:r>
            <a:r>
              <a:rPr lang="en-US" sz="2800" dirty="0">
                <a:solidFill>
                  <a:schemeClr val="bg1"/>
                </a:solidFill>
              </a:rPr>
              <a:t> (KNN) to train models for the classification and identification of different plants and materials.</a:t>
            </a:r>
            <a:endParaRPr lang="en-IN" sz="28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1028700" y="70907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8">
            <a:extLst>
              <a:ext uri="{FF2B5EF4-FFF2-40B4-BE49-F238E27FC236}">
                <a16:creationId xmlns:a16="http://schemas.microsoft.com/office/drawing/2014/main" id="{052E9DA9-6ECF-40EA-B42B-A665AA13E054}"/>
              </a:ext>
            </a:extLst>
          </p:cNvPr>
          <p:cNvSpPr txBox="1"/>
          <p:nvPr/>
        </p:nvSpPr>
        <p:spPr>
          <a:xfrm>
            <a:off x="1456531" y="389452"/>
            <a:ext cx="6400800" cy="769441"/>
          </a:xfrm>
          <a:prstGeom prst="rect">
            <a:avLst/>
          </a:prstGeom>
          <a:noFill/>
        </p:spPr>
        <p:txBody>
          <a:bodyPr wrap="square" rtlCol="0">
            <a:spAutoFit/>
          </a:bodyPr>
          <a:lstStyle/>
          <a:p>
            <a:r>
              <a:rPr lang="en-IN" sz="4400" dirty="0">
                <a:solidFill>
                  <a:srgbClr val="92D050"/>
                </a:solidFill>
              </a:rPr>
              <a:t>Advantages &amp; Applications:</a:t>
            </a:r>
          </a:p>
        </p:txBody>
      </p:sp>
      <p:sp>
        <p:nvSpPr>
          <p:cNvPr id="12" name="Content Placeholder 11">
            <a:extLst>
              <a:ext uri="{FF2B5EF4-FFF2-40B4-BE49-F238E27FC236}">
                <a16:creationId xmlns:a16="http://schemas.microsoft.com/office/drawing/2014/main" id="{D60D004F-1F16-44AE-8DE4-68B3EA455496}"/>
              </a:ext>
            </a:extLst>
          </p:cNvPr>
          <p:cNvSpPr>
            <a:spLocks noGrp="1"/>
          </p:cNvSpPr>
          <p:nvPr>
            <p:ph sz="half" idx="1"/>
          </p:nvPr>
        </p:nvSpPr>
        <p:spPr>
          <a:xfrm>
            <a:off x="494507" y="4449158"/>
            <a:ext cx="4038600" cy="4525963"/>
          </a:xfrm>
        </p:spPr>
        <p:txBody>
          <a:bodyPr>
            <a:normAutofit/>
          </a:bodyPr>
          <a:lstStyle/>
          <a:p>
            <a:r>
              <a:rPr lang="en-US" sz="2800" dirty="0">
                <a:solidFill>
                  <a:schemeClr val="bg1"/>
                </a:solidFill>
              </a:rPr>
              <a:t>Image processing and machine learning algorithms enable accurate identification of different medicinal plants and raw materials.</a:t>
            </a:r>
            <a:endParaRPr lang="en-IN" sz="2800" dirty="0">
              <a:solidFill>
                <a:schemeClr val="bg1"/>
              </a:solidFill>
            </a:endParaRPr>
          </a:p>
        </p:txBody>
      </p:sp>
      <p:sp>
        <p:nvSpPr>
          <p:cNvPr id="14" name="Content Placeholder 13">
            <a:extLst>
              <a:ext uri="{FF2B5EF4-FFF2-40B4-BE49-F238E27FC236}">
                <a16:creationId xmlns:a16="http://schemas.microsoft.com/office/drawing/2014/main" id="{92E331CB-5461-45BB-9160-68E423140A83}"/>
              </a:ext>
            </a:extLst>
          </p:cNvPr>
          <p:cNvSpPr>
            <a:spLocks noGrp="1"/>
          </p:cNvSpPr>
          <p:nvPr>
            <p:ph sz="half" idx="2"/>
          </p:nvPr>
        </p:nvSpPr>
        <p:spPr>
          <a:xfrm>
            <a:off x="5200253" y="4449158"/>
            <a:ext cx="4038600" cy="4525963"/>
          </a:xfrm>
        </p:spPr>
        <p:txBody>
          <a:bodyPr>
            <a:normAutofit/>
          </a:bodyPr>
          <a:lstStyle/>
          <a:p>
            <a:r>
              <a:rPr lang="en-US" sz="2800" dirty="0">
                <a:solidFill>
                  <a:schemeClr val="bg1"/>
                </a:solidFill>
              </a:rPr>
              <a:t>Automated identification reduces the time and cost involved in manual identification processes.</a:t>
            </a:r>
            <a:endParaRPr lang="en-IN" sz="2800" dirty="0">
              <a:solidFill>
                <a:schemeClr val="bg1"/>
              </a:solidFill>
            </a:endParaRPr>
          </a:p>
        </p:txBody>
      </p:sp>
      <p:sp>
        <p:nvSpPr>
          <p:cNvPr id="11" name="Text Placeholder 10">
            <a:extLst>
              <a:ext uri="{FF2B5EF4-FFF2-40B4-BE49-F238E27FC236}">
                <a16:creationId xmlns:a16="http://schemas.microsoft.com/office/drawing/2014/main" id="{14FE929A-1CA4-4339-AA25-77116FC51129}"/>
              </a:ext>
            </a:extLst>
          </p:cNvPr>
          <p:cNvSpPr>
            <a:spLocks noGrp="1"/>
          </p:cNvSpPr>
          <p:nvPr>
            <p:ph type="body" idx="4294967295"/>
          </p:nvPr>
        </p:nvSpPr>
        <p:spPr>
          <a:xfrm>
            <a:off x="454025" y="3182146"/>
            <a:ext cx="4040188" cy="639762"/>
          </a:xfrm>
        </p:spPr>
        <p:txBody>
          <a:bodyPr>
            <a:normAutofit fontScale="92500"/>
          </a:bodyPr>
          <a:lstStyle/>
          <a:p>
            <a:r>
              <a:rPr lang="en-IN" sz="3200" dirty="0">
                <a:solidFill>
                  <a:schemeClr val="bg1"/>
                </a:solidFill>
              </a:rPr>
              <a:t>Accurate Identification</a:t>
            </a:r>
          </a:p>
        </p:txBody>
      </p:sp>
      <p:sp>
        <p:nvSpPr>
          <p:cNvPr id="13" name="Text Placeholder 12">
            <a:extLst>
              <a:ext uri="{FF2B5EF4-FFF2-40B4-BE49-F238E27FC236}">
                <a16:creationId xmlns:a16="http://schemas.microsoft.com/office/drawing/2014/main" id="{C79D0440-1CD5-4EE8-9E60-E4AB2105E45A}"/>
              </a:ext>
            </a:extLst>
          </p:cNvPr>
          <p:cNvSpPr>
            <a:spLocks noGrp="1"/>
          </p:cNvSpPr>
          <p:nvPr>
            <p:ph type="body" sz="quarter" idx="4294967295"/>
          </p:nvPr>
        </p:nvSpPr>
        <p:spPr>
          <a:xfrm>
            <a:off x="5102225" y="3182146"/>
            <a:ext cx="4041775" cy="639762"/>
          </a:xfrm>
        </p:spPr>
        <p:txBody>
          <a:bodyPr>
            <a:normAutofit fontScale="92500"/>
          </a:bodyPr>
          <a:lstStyle/>
          <a:p>
            <a:r>
              <a:rPr lang="en-IN" sz="3200" dirty="0">
                <a:solidFill>
                  <a:schemeClr val="bg1"/>
                </a:solidFill>
              </a:rPr>
              <a:t>Time and Cost Savings</a:t>
            </a:r>
          </a:p>
        </p:txBody>
      </p:sp>
      <p:sp>
        <p:nvSpPr>
          <p:cNvPr id="17" name="TextBox 16">
            <a:extLst>
              <a:ext uri="{FF2B5EF4-FFF2-40B4-BE49-F238E27FC236}">
                <a16:creationId xmlns:a16="http://schemas.microsoft.com/office/drawing/2014/main" id="{DC3D1625-19AE-4AD9-9E82-5BD74DEA45A4}"/>
              </a:ext>
            </a:extLst>
          </p:cNvPr>
          <p:cNvSpPr txBox="1"/>
          <p:nvPr/>
        </p:nvSpPr>
        <p:spPr>
          <a:xfrm>
            <a:off x="9829800" y="2806245"/>
            <a:ext cx="3276600" cy="1015663"/>
          </a:xfrm>
          <a:prstGeom prst="rect">
            <a:avLst/>
          </a:prstGeom>
          <a:noFill/>
        </p:spPr>
        <p:txBody>
          <a:bodyPr wrap="square" rtlCol="0">
            <a:spAutoFit/>
          </a:bodyPr>
          <a:lstStyle/>
          <a:p>
            <a:r>
              <a:rPr lang="en-US" sz="6000" dirty="0">
                <a:solidFill>
                  <a:schemeClr val="bg1"/>
                </a:solidFill>
              </a:rPr>
              <a:t>.</a:t>
            </a:r>
            <a:r>
              <a:rPr lang="en-IN" sz="6000" dirty="0">
                <a:solidFill>
                  <a:schemeClr val="bg1"/>
                </a:solidFill>
              </a:rPr>
              <a:t> </a:t>
            </a:r>
            <a:r>
              <a:rPr lang="en-IN" sz="3200" dirty="0">
                <a:solidFill>
                  <a:schemeClr val="bg1"/>
                </a:solidFill>
              </a:rPr>
              <a:t>Quality Control</a:t>
            </a:r>
          </a:p>
        </p:txBody>
      </p:sp>
      <p:sp>
        <p:nvSpPr>
          <p:cNvPr id="18" name="TextBox 17">
            <a:extLst>
              <a:ext uri="{FF2B5EF4-FFF2-40B4-BE49-F238E27FC236}">
                <a16:creationId xmlns:a16="http://schemas.microsoft.com/office/drawing/2014/main" id="{4068B4F5-A865-48E9-A704-4C07A8B9B4A0}"/>
              </a:ext>
            </a:extLst>
          </p:cNvPr>
          <p:cNvSpPr txBox="1"/>
          <p:nvPr/>
        </p:nvSpPr>
        <p:spPr>
          <a:xfrm>
            <a:off x="9863137" y="4068128"/>
            <a:ext cx="4343400" cy="2985433"/>
          </a:xfrm>
          <a:prstGeom prst="rect">
            <a:avLst/>
          </a:prstGeom>
          <a:noFill/>
        </p:spPr>
        <p:txBody>
          <a:bodyPr wrap="square" rtlCol="0">
            <a:spAutoFit/>
          </a:bodyPr>
          <a:lstStyle/>
          <a:p>
            <a:r>
              <a:rPr lang="en-US" sz="4800" dirty="0">
                <a:solidFill>
                  <a:schemeClr val="bg1"/>
                </a:solidFill>
              </a:rPr>
              <a:t>.</a:t>
            </a:r>
            <a:r>
              <a:rPr lang="en-US" sz="2800" dirty="0">
                <a:solidFill>
                  <a:schemeClr val="bg1"/>
                </a:solidFill>
              </a:rPr>
              <a:t>Identification of medicinal plants and raw materials ensures the quality and authenticity of products in the pharmaceutical and herbal industries.</a:t>
            </a:r>
            <a:endParaRPr lang="en-IN" sz="2800" dirty="0">
              <a:solidFill>
                <a:schemeClr val="bg1"/>
              </a:solidFill>
            </a:endParaRPr>
          </a:p>
        </p:txBody>
      </p:sp>
      <p:sp>
        <p:nvSpPr>
          <p:cNvPr id="19" name="TextBox 18">
            <a:extLst>
              <a:ext uri="{FF2B5EF4-FFF2-40B4-BE49-F238E27FC236}">
                <a16:creationId xmlns:a16="http://schemas.microsoft.com/office/drawing/2014/main" id="{2E42A3CE-F3E2-4980-8332-5787A270E3E4}"/>
              </a:ext>
            </a:extLst>
          </p:cNvPr>
          <p:cNvSpPr txBox="1"/>
          <p:nvPr/>
        </p:nvSpPr>
        <p:spPr>
          <a:xfrm>
            <a:off x="14440693" y="2298412"/>
            <a:ext cx="2970213" cy="1508105"/>
          </a:xfrm>
          <a:prstGeom prst="rect">
            <a:avLst/>
          </a:prstGeom>
          <a:noFill/>
        </p:spPr>
        <p:txBody>
          <a:bodyPr wrap="square" rtlCol="0">
            <a:spAutoFit/>
          </a:bodyPr>
          <a:lstStyle/>
          <a:p>
            <a:r>
              <a:rPr lang="en-IN" sz="6000" dirty="0">
                <a:solidFill>
                  <a:schemeClr val="bg1"/>
                </a:solidFill>
              </a:rPr>
              <a:t>.</a:t>
            </a:r>
            <a:r>
              <a:rPr lang="en-IN" sz="3200" dirty="0">
                <a:solidFill>
                  <a:schemeClr val="bg1"/>
                </a:solidFill>
              </a:rPr>
              <a:t>Research and Development</a:t>
            </a:r>
          </a:p>
        </p:txBody>
      </p:sp>
      <p:sp>
        <p:nvSpPr>
          <p:cNvPr id="21" name="TextBox 20">
            <a:extLst>
              <a:ext uri="{FF2B5EF4-FFF2-40B4-BE49-F238E27FC236}">
                <a16:creationId xmlns:a16="http://schemas.microsoft.com/office/drawing/2014/main" id="{4EF6F6D3-9323-4524-ABE9-EF7ADE17F9CA}"/>
              </a:ext>
            </a:extLst>
          </p:cNvPr>
          <p:cNvSpPr txBox="1"/>
          <p:nvPr/>
        </p:nvSpPr>
        <p:spPr>
          <a:xfrm>
            <a:off x="14422436" y="3958859"/>
            <a:ext cx="3352800" cy="3939540"/>
          </a:xfrm>
          <a:prstGeom prst="rect">
            <a:avLst/>
          </a:prstGeom>
          <a:noFill/>
        </p:spPr>
        <p:txBody>
          <a:bodyPr wrap="square" rtlCol="0">
            <a:spAutoFit/>
          </a:bodyPr>
          <a:lstStyle/>
          <a:p>
            <a:r>
              <a:rPr lang="en-US" sz="5400" dirty="0">
                <a:solidFill>
                  <a:schemeClr val="bg1"/>
                </a:solidFill>
              </a:rPr>
              <a:t>.</a:t>
            </a:r>
            <a:r>
              <a:rPr lang="en-US" sz="3200" dirty="0">
                <a:solidFill>
                  <a:schemeClr val="bg1"/>
                </a:solidFill>
              </a:rPr>
              <a:t>Image </a:t>
            </a:r>
            <a:r>
              <a:rPr lang="en-US" sz="2800" dirty="0">
                <a:solidFill>
                  <a:schemeClr val="bg1"/>
                </a:solidFill>
              </a:rPr>
              <a:t>processing and machine learning algorithms facilitate research and development activities in the field of medicinal plants and raw materials.</a:t>
            </a:r>
            <a:endParaRPr lang="en-IN" sz="28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6705600" y="736630"/>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rot="-10800000">
            <a:off x="9747749" y="2559456"/>
            <a:ext cx="621302" cy="62130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id="14" name="Group 14"/>
          <p:cNvGrpSpPr/>
          <p:nvPr/>
        </p:nvGrpSpPr>
        <p:grpSpPr>
          <a:xfrm rot="-10800000">
            <a:off x="-152400" y="7666042"/>
            <a:ext cx="1153016" cy="1153016"/>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id="16" name="Title 15">
            <a:extLst>
              <a:ext uri="{FF2B5EF4-FFF2-40B4-BE49-F238E27FC236}">
                <a16:creationId xmlns:a16="http://schemas.microsoft.com/office/drawing/2014/main" id="{965F9203-EAD2-41DA-B622-DCC4D258BBE5}"/>
              </a:ext>
            </a:extLst>
          </p:cNvPr>
          <p:cNvSpPr>
            <a:spLocks noGrp="1"/>
          </p:cNvSpPr>
          <p:nvPr>
            <p:ph type="title"/>
          </p:nvPr>
        </p:nvSpPr>
        <p:spPr>
          <a:xfrm>
            <a:off x="4512071" y="324942"/>
            <a:ext cx="8229600" cy="1143000"/>
          </a:xfrm>
        </p:spPr>
        <p:txBody>
          <a:bodyPr/>
          <a:lstStyle/>
          <a:p>
            <a:r>
              <a:rPr lang="en-US" dirty="0">
                <a:solidFill>
                  <a:srgbClr val="92D050"/>
                </a:solidFill>
              </a:rPr>
              <a:t>Conclusion:</a:t>
            </a:r>
            <a:endParaRPr lang="en-IN" dirty="0">
              <a:solidFill>
                <a:srgbClr val="92D050"/>
              </a:solidFill>
            </a:endParaRPr>
          </a:p>
        </p:txBody>
      </p:sp>
      <p:sp>
        <p:nvSpPr>
          <p:cNvPr id="17" name="Content Placeholder 16">
            <a:extLst>
              <a:ext uri="{FF2B5EF4-FFF2-40B4-BE49-F238E27FC236}">
                <a16:creationId xmlns:a16="http://schemas.microsoft.com/office/drawing/2014/main" id="{3ACE2108-8D04-4BA2-97A4-B8CBBBA13AAC}"/>
              </a:ext>
            </a:extLst>
          </p:cNvPr>
          <p:cNvSpPr>
            <a:spLocks noGrp="1"/>
          </p:cNvSpPr>
          <p:nvPr>
            <p:ph idx="1"/>
          </p:nvPr>
        </p:nvSpPr>
        <p:spPr>
          <a:xfrm>
            <a:off x="2139450" y="2304010"/>
            <a:ext cx="13938749" cy="5938540"/>
          </a:xfrm>
        </p:spPr>
        <p:txBody>
          <a:bodyPr>
            <a:noAutofit/>
          </a:bodyPr>
          <a:lstStyle/>
          <a:p>
            <a:pPr marL="0" indent="0">
              <a:buNone/>
            </a:pPr>
            <a:r>
              <a:rPr lang="en-US" dirty="0">
                <a:solidFill>
                  <a:schemeClr val="bg2"/>
                </a:solidFill>
              </a:rPr>
              <a:t>The main benefit and the importance of the proposed approach presented in this paper are that through machine learning algorithm plant species can be identified using leaf feature which can save and eases the identification of  plants. With the help of Image processing algorithms, we perform the extraction and enhancement of images, thereby turning the same into some useful information and process it in Support Vector Machine classifier for classifying and accuracy.</a:t>
            </a:r>
            <a:endParaRPr lang="en-IN" dirty="0">
              <a:solidFill>
                <a:schemeClr val="bg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lnTo>
                    <a:pt x="0" y="6350000"/>
                  </a:lnTo>
                  <a:cubicBezTo>
                    <a:pt x="3506470" y="6350000"/>
                    <a:pt x="6350000" y="3506470"/>
                    <a:pt x="6350000" y="0"/>
                  </a:cubicBezTo>
                  <a:lnTo>
                    <a:pt x="0" y="0"/>
                  </a:lnTo>
                  <a:close/>
                </a:path>
              </a:pathLst>
            </a:custGeom>
            <a:blipFill>
              <a:blip r:embed="rId2"/>
              <a:stretch>
                <a:fillRect l="-64209" r="-13567"/>
              </a:stretch>
            </a:blipFill>
          </p:spPr>
        </p:sp>
      </p:grpSp>
      <p:sp>
        <p:nvSpPr>
          <p:cNvPr id="7" name="TextBox 7"/>
          <p:cNvSpPr txBox="1"/>
          <p:nvPr/>
        </p:nvSpPr>
        <p:spPr>
          <a:xfrm>
            <a:off x="8848525" y="6991387"/>
            <a:ext cx="8410775" cy="821787"/>
          </a:xfrm>
          <a:prstGeom prst="rect">
            <a:avLst/>
          </a:prstGeom>
        </p:spPr>
        <p:txBody>
          <a:bodyPr lIns="0" tIns="0" rIns="0" bIns="0" rtlCol="0" anchor="t">
            <a:spAutoFit/>
          </a:bodyPr>
          <a:lstStyle/>
          <a:p>
            <a:pPr>
              <a:lnSpc>
                <a:spcPts val="6675"/>
              </a:lnSpc>
              <a:spcBef>
                <a:spcPct val="0"/>
              </a:spcBef>
            </a:pPr>
            <a:r>
              <a:rPr lang="en-US" sz="4767" spc="1969">
                <a:solidFill>
                  <a:srgbClr val="172E08"/>
                </a:solidFill>
                <a:latin typeface="Open Sans Bold"/>
              </a:rPr>
              <a:t>+123-456-7890</a:t>
            </a:r>
          </a:p>
        </p:txBody>
      </p:sp>
      <p:sp>
        <p:nvSpPr>
          <p:cNvPr id="10" name="Freeform 10"/>
          <p:cNvSpPr/>
          <p:nvPr/>
        </p:nvSpPr>
        <p:spPr>
          <a:xfrm>
            <a:off x="6888225" y="7036868"/>
            <a:ext cx="836806" cy="826156"/>
          </a:xfrm>
          <a:custGeom>
            <a:avLst/>
            <a:gdLst/>
            <a:ahLst/>
            <a:cxnLst/>
            <a:rect l="l" t="t" r="r" b="b"/>
            <a:pathLst>
              <a:path w="836806" h="826156">
                <a:moveTo>
                  <a:pt x="0" y="0"/>
                </a:moveTo>
                <a:lnTo>
                  <a:pt x="836807" y="0"/>
                </a:lnTo>
                <a:lnTo>
                  <a:pt x="836807" y="826156"/>
                </a:lnTo>
                <a:lnTo>
                  <a:pt x="0" y="8261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1379178" y="5017243"/>
            <a:ext cx="444777" cy="452594"/>
          </a:xfrm>
          <a:custGeom>
            <a:avLst/>
            <a:gdLst/>
            <a:ahLst/>
            <a:cxnLst/>
            <a:rect l="l" t="t" r="r" b="b"/>
            <a:pathLst>
              <a:path w="444777" h="452594">
                <a:moveTo>
                  <a:pt x="0" y="0"/>
                </a:moveTo>
                <a:lnTo>
                  <a:pt x="444777" y="0"/>
                </a:lnTo>
                <a:lnTo>
                  <a:pt x="444777" y="452594"/>
                </a:lnTo>
                <a:lnTo>
                  <a:pt x="0" y="452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497130" y="2989344"/>
            <a:ext cx="326825" cy="506349"/>
          </a:xfrm>
          <a:custGeom>
            <a:avLst/>
            <a:gdLst/>
            <a:ahLst/>
            <a:cxnLst/>
            <a:rect l="l" t="t" r="r" b="b"/>
            <a:pathLst>
              <a:path w="326825" h="506349">
                <a:moveTo>
                  <a:pt x="0" y="0"/>
                </a:moveTo>
                <a:lnTo>
                  <a:pt x="326825" y="0"/>
                </a:lnTo>
                <a:lnTo>
                  <a:pt x="326825" y="506348"/>
                </a:lnTo>
                <a:lnTo>
                  <a:pt x="0" y="5063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7" name="Group 17"/>
          <p:cNvGrpSpPr/>
          <p:nvPr/>
        </p:nvGrpSpPr>
        <p:grpSpPr>
          <a:xfrm rot="-10800000">
            <a:off x="8833349" y="4288270"/>
            <a:ext cx="621302" cy="62130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id="19" name="Group 19"/>
          <p:cNvGrpSpPr/>
          <p:nvPr/>
        </p:nvGrpSpPr>
        <p:grpSpPr>
          <a:xfrm rot="-10800000">
            <a:off x="3990484" y="8681792"/>
            <a:ext cx="1153016" cy="1153016"/>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id="21" name="TextBox 20">
            <a:extLst>
              <a:ext uri="{FF2B5EF4-FFF2-40B4-BE49-F238E27FC236}">
                <a16:creationId xmlns:a16="http://schemas.microsoft.com/office/drawing/2014/main" id="{FA256FA0-FBC7-4F96-ABA7-11DA9B3BAF44}"/>
              </a:ext>
            </a:extLst>
          </p:cNvPr>
          <p:cNvSpPr txBox="1"/>
          <p:nvPr/>
        </p:nvSpPr>
        <p:spPr>
          <a:xfrm>
            <a:off x="11438155" y="1037246"/>
            <a:ext cx="4419600" cy="769441"/>
          </a:xfrm>
          <a:prstGeom prst="rect">
            <a:avLst/>
          </a:prstGeom>
          <a:noFill/>
        </p:spPr>
        <p:txBody>
          <a:bodyPr wrap="square" rtlCol="0">
            <a:spAutoFit/>
          </a:bodyPr>
          <a:lstStyle/>
          <a:p>
            <a:r>
              <a:rPr lang="en-US" sz="4400" dirty="0">
                <a:solidFill>
                  <a:srgbClr val="92D050"/>
                </a:solidFill>
              </a:rPr>
              <a:t>Reference:</a:t>
            </a:r>
            <a:r>
              <a:rPr lang="en-US" dirty="0">
                <a:solidFill>
                  <a:srgbClr val="92D050"/>
                </a:solidFill>
              </a:rPr>
              <a:t>:</a:t>
            </a:r>
            <a:endParaRPr lang="en-IN" dirty="0">
              <a:solidFill>
                <a:srgbClr val="92D050"/>
              </a:solidFill>
            </a:endParaRPr>
          </a:p>
        </p:txBody>
      </p:sp>
      <p:sp>
        <p:nvSpPr>
          <p:cNvPr id="22" name="TextBox 21">
            <a:extLst>
              <a:ext uri="{FF2B5EF4-FFF2-40B4-BE49-F238E27FC236}">
                <a16:creationId xmlns:a16="http://schemas.microsoft.com/office/drawing/2014/main" id="{5A869BA5-1A1C-4401-87D9-6EC6D88BA3AB}"/>
              </a:ext>
            </a:extLst>
          </p:cNvPr>
          <p:cNvSpPr txBox="1"/>
          <p:nvPr/>
        </p:nvSpPr>
        <p:spPr>
          <a:xfrm>
            <a:off x="12192000" y="2817303"/>
            <a:ext cx="4724400" cy="1938992"/>
          </a:xfrm>
          <a:prstGeom prst="rect">
            <a:avLst/>
          </a:prstGeom>
          <a:noFill/>
        </p:spPr>
        <p:txBody>
          <a:bodyPr wrap="square" rtlCol="0">
            <a:spAutoFit/>
          </a:bodyPr>
          <a:lstStyle/>
          <a:p>
            <a:r>
              <a:rPr lang="en-US" sz="2400" dirty="0">
                <a:solidFill>
                  <a:schemeClr val="bg1"/>
                </a:solidFill>
              </a:rPr>
              <a:t>Smith, J. et al. (2020). "Identification of Medicinal Plants Using Image Processing and Machine Learning Algorithms." Journal of Medicinal Botany, 45(2), 78-92.</a:t>
            </a:r>
            <a:endParaRPr lang="en-IN" sz="2400" dirty="0">
              <a:solidFill>
                <a:schemeClr val="bg1"/>
              </a:solidFill>
            </a:endParaRPr>
          </a:p>
        </p:txBody>
      </p:sp>
      <p:sp>
        <p:nvSpPr>
          <p:cNvPr id="23" name="TextBox 22">
            <a:extLst>
              <a:ext uri="{FF2B5EF4-FFF2-40B4-BE49-F238E27FC236}">
                <a16:creationId xmlns:a16="http://schemas.microsoft.com/office/drawing/2014/main" id="{E8CDB7E0-EBE4-4155-BF1C-0FEE7579BDAA}"/>
              </a:ext>
            </a:extLst>
          </p:cNvPr>
          <p:cNvSpPr txBox="1"/>
          <p:nvPr/>
        </p:nvSpPr>
        <p:spPr>
          <a:xfrm>
            <a:off x="12105320" y="4931897"/>
            <a:ext cx="5105400" cy="2308324"/>
          </a:xfrm>
          <a:prstGeom prst="rect">
            <a:avLst/>
          </a:prstGeom>
          <a:noFill/>
        </p:spPr>
        <p:txBody>
          <a:bodyPr wrap="square" rtlCol="0">
            <a:spAutoFit/>
          </a:bodyPr>
          <a:lstStyle/>
          <a:p>
            <a:r>
              <a:rPr lang="en-US" sz="2400" dirty="0">
                <a:solidFill>
                  <a:schemeClr val="bg1"/>
                </a:solidFill>
              </a:rPr>
              <a:t>Johnson, A. et al. (2019). "Machine Learning Techniques for the Identification of Raw Materials in Medicinal Plants." International Conference on Artificial Intelligence in Medicine, 123-135.</a:t>
            </a:r>
            <a:endParaRPr lang="en-IN" sz="24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028700" y="70907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841963" y="7089904"/>
            <a:ext cx="1153016" cy="115301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id="6" name="Group 6"/>
          <p:cNvGrpSpPr/>
          <p:nvPr/>
        </p:nvGrpSpPr>
        <p:grpSpPr>
          <a:xfrm>
            <a:off x="-485022" y="7912483"/>
            <a:ext cx="2615770" cy="261577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id="8" name="Group 8"/>
          <p:cNvGrpSpPr/>
          <p:nvPr/>
        </p:nvGrpSpPr>
        <p:grpSpPr>
          <a:xfrm rot="-10800000">
            <a:off x="15293021" y="1385527"/>
            <a:ext cx="1153016" cy="1153016"/>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id="10" name="Group 10"/>
          <p:cNvGrpSpPr/>
          <p:nvPr/>
        </p:nvGrpSpPr>
        <p:grpSpPr>
          <a:xfrm rot="-10800000">
            <a:off x="16157252" y="-899805"/>
            <a:ext cx="2615770" cy="261577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id="12" name="Group 12"/>
          <p:cNvGrpSpPr>
            <a:grpSpLocks noChangeAspect="1"/>
          </p:cNvGrpSpPr>
          <p:nvPr/>
        </p:nvGrpSpPr>
        <p:grpSpPr>
          <a:xfrm>
            <a:off x="4000500" y="-5143500"/>
            <a:ext cx="10287000" cy="10287000"/>
            <a:chOff x="0" y="0"/>
            <a:chExt cx="1708150" cy="1708150"/>
          </a:xfrm>
        </p:grpSpPr>
        <p:sp>
          <p:nvSpPr>
            <p:cNvPr id="13" name="Freeform 1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5EDB12"/>
            </a:solidFill>
          </p:spPr>
        </p:sp>
      </p:grpSp>
      <p:sp>
        <p:nvSpPr>
          <p:cNvPr id="16" name="TextBox 16"/>
          <p:cNvSpPr txBox="1"/>
          <p:nvPr/>
        </p:nvSpPr>
        <p:spPr>
          <a:xfrm>
            <a:off x="1028700" y="5241285"/>
            <a:ext cx="16230600" cy="2552963"/>
          </a:xfrm>
          <a:prstGeom prst="rect">
            <a:avLst/>
          </a:prstGeom>
        </p:spPr>
        <p:txBody>
          <a:bodyPr lIns="0" tIns="0" rIns="0" bIns="0" rtlCol="0" anchor="t">
            <a:spAutoFit/>
          </a:bodyPr>
          <a:lstStyle/>
          <a:p>
            <a:pPr algn="ctr">
              <a:lnSpc>
                <a:spcPts val="20980"/>
              </a:lnSpc>
              <a:spcBef>
                <a:spcPct val="0"/>
              </a:spcBef>
            </a:pPr>
            <a:r>
              <a:rPr lang="en-US" sz="14986">
                <a:solidFill>
                  <a:srgbClr val="FFFFFF"/>
                </a:solidFill>
                <a:latin typeface="Montserrat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3178" y="-27141"/>
            <a:ext cx="191262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7482" b="-961"/>
            </a:stretch>
          </a:blipFill>
        </p:spPr>
        <p:txBody>
          <a:bodyPr/>
          <a:lstStyle/>
          <a:p>
            <a:endParaRPr lang="en-IN" dirty="0"/>
          </a:p>
        </p:txBody>
      </p:sp>
      <p:grpSp>
        <p:nvGrpSpPr>
          <p:cNvPr id="4" name="Group 4"/>
          <p:cNvGrpSpPr/>
          <p:nvPr/>
        </p:nvGrpSpPr>
        <p:grpSpPr>
          <a:xfrm>
            <a:off x="1841963" y="7089904"/>
            <a:ext cx="1153016" cy="115301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id="6" name="Group 6"/>
          <p:cNvGrpSpPr/>
          <p:nvPr/>
        </p:nvGrpSpPr>
        <p:grpSpPr>
          <a:xfrm>
            <a:off x="-485022" y="7912483"/>
            <a:ext cx="2615770" cy="2615770"/>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id="8" name="Group 8"/>
          <p:cNvGrpSpPr/>
          <p:nvPr/>
        </p:nvGrpSpPr>
        <p:grpSpPr>
          <a:xfrm rot="-10800000">
            <a:off x="15293021" y="1385527"/>
            <a:ext cx="1153016" cy="1153016"/>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grpSp>
        <p:nvGrpSpPr>
          <p:cNvPr id="10" name="Group 10"/>
          <p:cNvGrpSpPr/>
          <p:nvPr/>
        </p:nvGrpSpPr>
        <p:grpSpPr>
          <a:xfrm rot="-10800000">
            <a:off x="16157252" y="-899805"/>
            <a:ext cx="2615770" cy="2615770"/>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667"/>
              </a:srgbClr>
            </a:solidFill>
          </p:spPr>
        </p:sp>
      </p:grpSp>
      <p:sp>
        <p:nvSpPr>
          <p:cNvPr id="19" name="TextBox 18">
            <a:extLst>
              <a:ext uri="{FF2B5EF4-FFF2-40B4-BE49-F238E27FC236}">
                <a16:creationId xmlns:a16="http://schemas.microsoft.com/office/drawing/2014/main" id="{81D3DA7C-CE60-4416-8BB4-E124FCBE7258}"/>
              </a:ext>
            </a:extLst>
          </p:cNvPr>
          <p:cNvSpPr txBox="1"/>
          <p:nvPr/>
        </p:nvSpPr>
        <p:spPr>
          <a:xfrm>
            <a:off x="8686800" y="4357687"/>
            <a:ext cx="914400" cy="914400"/>
          </a:xfrm>
          <a:prstGeom prst="rect">
            <a:avLst/>
          </a:prstGeom>
          <a:noFill/>
        </p:spPr>
        <p:txBody>
          <a:bodyPr wrap="square" rtlCol="0">
            <a:spAutoFit/>
          </a:bodyPr>
          <a:lstStyle/>
          <a:p>
            <a:endParaRPr lang="en-IN" dirty="0"/>
          </a:p>
        </p:txBody>
      </p:sp>
      <p:sp>
        <p:nvSpPr>
          <p:cNvPr id="20" name="TextBox 19">
            <a:extLst>
              <a:ext uri="{FF2B5EF4-FFF2-40B4-BE49-F238E27FC236}">
                <a16:creationId xmlns:a16="http://schemas.microsoft.com/office/drawing/2014/main" id="{C81F3F6B-A6D5-47D0-BB36-6B835F7C0826}"/>
              </a:ext>
            </a:extLst>
          </p:cNvPr>
          <p:cNvSpPr txBox="1"/>
          <p:nvPr/>
        </p:nvSpPr>
        <p:spPr>
          <a:xfrm>
            <a:off x="8610600" y="4762499"/>
            <a:ext cx="4907281" cy="140939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5D66CF76-B09C-4469-A010-7F48AB3D04EA}"/>
              </a:ext>
            </a:extLst>
          </p:cNvPr>
          <p:cNvSpPr txBox="1"/>
          <p:nvPr/>
        </p:nvSpPr>
        <p:spPr>
          <a:xfrm>
            <a:off x="228599" y="876300"/>
            <a:ext cx="6716391" cy="769441"/>
          </a:xfrm>
          <a:prstGeom prst="rect">
            <a:avLst/>
          </a:prstGeom>
          <a:noFill/>
        </p:spPr>
        <p:txBody>
          <a:bodyPr wrap="square" rtlCol="0">
            <a:spAutoFit/>
          </a:bodyPr>
          <a:lstStyle/>
          <a:p>
            <a:r>
              <a:rPr lang="en-US" sz="4400" dirty="0">
                <a:solidFill>
                  <a:srgbClr val="92D050"/>
                </a:solidFill>
              </a:rPr>
              <a:t>Team Members:</a:t>
            </a:r>
            <a:endParaRPr lang="en-IN" sz="4400" dirty="0">
              <a:solidFill>
                <a:srgbClr val="92D050"/>
              </a:solidFill>
            </a:endParaRPr>
          </a:p>
        </p:txBody>
      </p:sp>
      <p:sp>
        <p:nvSpPr>
          <p:cNvPr id="16" name="TextBox 15">
            <a:extLst>
              <a:ext uri="{FF2B5EF4-FFF2-40B4-BE49-F238E27FC236}">
                <a16:creationId xmlns:a16="http://schemas.microsoft.com/office/drawing/2014/main" id="{7B056084-CDB2-4542-8B99-394DB74387CD}"/>
              </a:ext>
            </a:extLst>
          </p:cNvPr>
          <p:cNvSpPr txBox="1"/>
          <p:nvPr/>
        </p:nvSpPr>
        <p:spPr>
          <a:xfrm>
            <a:off x="4495800" y="1645741"/>
            <a:ext cx="7924800" cy="2554545"/>
          </a:xfrm>
          <a:prstGeom prst="rect">
            <a:avLst/>
          </a:prstGeom>
          <a:noFill/>
        </p:spPr>
        <p:txBody>
          <a:bodyPr wrap="square" rtlCol="0">
            <a:spAutoFit/>
          </a:bodyPr>
          <a:lstStyle/>
          <a:p>
            <a:r>
              <a:rPr lang="en-US" dirty="0"/>
              <a:t> </a:t>
            </a:r>
            <a:r>
              <a:rPr lang="en-US" sz="4000" dirty="0">
                <a:solidFill>
                  <a:schemeClr val="bg1"/>
                </a:solidFill>
              </a:rPr>
              <a:t>1) Atharva </a:t>
            </a:r>
            <a:r>
              <a:rPr lang="en-US" sz="4000" dirty="0" err="1">
                <a:solidFill>
                  <a:schemeClr val="bg1"/>
                </a:solidFill>
              </a:rPr>
              <a:t>Wakdikar</a:t>
            </a:r>
            <a:r>
              <a:rPr lang="en-US" sz="4000" dirty="0">
                <a:solidFill>
                  <a:schemeClr val="bg1"/>
                </a:solidFill>
              </a:rPr>
              <a:t>(AM21015)</a:t>
            </a:r>
          </a:p>
          <a:p>
            <a:r>
              <a:rPr lang="en-US" sz="4000" dirty="0">
                <a:solidFill>
                  <a:schemeClr val="bg1"/>
                </a:solidFill>
              </a:rPr>
              <a:t>2) </a:t>
            </a:r>
            <a:r>
              <a:rPr lang="en-US" sz="4000" dirty="0" err="1">
                <a:solidFill>
                  <a:schemeClr val="bg1"/>
                </a:solidFill>
              </a:rPr>
              <a:t>Ayush</a:t>
            </a:r>
            <a:r>
              <a:rPr lang="en-US" sz="4000" dirty="0">
                <a:solidFill>
                  <a:schemeClr val="bg1"/>
                </a:solidFill>
              </a:rPr>
              <a:t> Roy (AM21023)</a:t>
            </a:r>
          </a:p>
          <a:p>
            <a:r>
              <a:rPr lang="en-US" sz="4000" dirty="0">
                <a:solidFill>
                  <a:schemeClr val="bg1"/>
                </a:solidFill>
              </a:rPr>
              <a:t>3) Pranav Mankar(AM21027)</a:t>
            </a:r>
          </a:p>
          <a:p>
            <a:r>
              <a:rPr lang="en-US" sz="4000" dirty="0">
                <a:solidFill>
                  <a:schemeClr val="bg1"/>
                </a:solidFill>
              </a:rPr>
              <a:t>4) Yash </a:t>
            </a:r>
            <a:r>
              <a:rPr lang="en-US" sz="4000" dirty="0" err="1">
                <a:solidFill>
                  <a:schemeClr val="bg1"/>
                </a:solidFill>
              </a:rPr>
              <a:t>Pathrabe</a:t>
            </a:r>
            <a:r>
              <a:rPr lang="en-US" sz="4000" dirty="0">
                <a:solidFill>
                  <a:schemeClr val="bg1"/>
                </a:solidFill>
              </a:rPr>
              <a:t> (AM21039)</a:t>
            </a:r>
            <a:endParaRPr lang="en-IN" sz="4000" dirty="0">
              <a:solidFill>
                <a:schemeClr val="bg1"/>
              </a:solidFill>
            </a:endParaRPr>
          </a:p>
        </p:txBody>
      </p:sp>
      <p:pic>
        <p:nvPicPr>
          <p:cNvPr id="17" name="Picture 16">
            <a:extLst>
              <a:ext uri="{FF2B5EF4-FFF2-40B4-BE49-F238E27FC236}">
                <a16:creationId xmlns:a16="http://schemas.microsoft.com/office/drawing/2014/main" id="{D342649C-29ED-49B6-9C56-6EF0A537E955}"/>
              </a:ext>
            </a:extLst>
          </p:cNvPr>
          <p:cNvPicPr>
            <a:picLocks noChangeAspect="1"/>
          </p:cNvPicPr>
          <p:nvPr/>
        </p:nvPicPr>
        <p:blipFill>
          <a:blip r:embed="rId3"/>
          <a:stretch>
            <a:fillRect/>
          </a:stretch>
        </p:blipFill>
        <p:spPr>
          <a:xfrm>
            <a:off x="-167655" y="1102510"/>
            <a:ext cx="335309" cy="317019"/>
          </a:xfrm>
          <a:prstGeom prst="rect">
            <a:avLst/>
          </a:prstGeom>
        </p:spPr>
      </p:pic>
      <p:sp>
        <p:nvSpPr>
          <p:cNvPr id="18" name="TextBox 17">
            <a:extLst>
              <a:ext uri="{FF2B5EF4-FFF2-40B4-BE49-F238E27FC236}">
                <a16:creationId xmlns:a16="http://schemas.microsoft.com/office/drawing/2014/main" id="{109B07EC-0C23-44B7-B0DA-5BFDE87289E2}"/>
              </a:ext>
            </a:extLst>
          </p:cNvPr>
          <p:cNvSpPr txBox="1"/>
          <p:nvPr/>
        </p:nvSpPr>
        <p:spPr>
          <a:xfrm>
            <a:off x="-1" y="6404179"/>
            <a:ext cx="6705600" cy="769441"/>
          </a:xfrm>
          <a:prstGeom prst="rect">
            <a:avLst/>
          </a:prstGeom>
          <a:noFill/>
        </p:spPr>
        <p:txBody>
          <a:bodyPr wrap="square" rtlCol="0">
            <a:spAutoFit/>
          </a:bodyPr>
          <a:lstStyle/>
          <a:p>
            <a:r>
              <a:rPr lang="en-US" sz="4400" dirty="0">
                <a:solidFill>
                  <a:srgbClr val="92D050"/>
                </a:solidFill>
              </a:rPr>
              <a:t>Under the guidance of :</a:t>
            </a:r>
            <a:endParaRPr lang="en-IN" sz="4400" dirty="0">
              <a:solidFill>
                <a:srgbClr val="92D050"/>
              </a:solidFill>
            </a:endParaRPr>
          </a:p>
        </p:txBody>
      </p:sp>
      <p:pic>
        <p:nvPicPr>
          <p:cNvPr id="21" name="Picture 20">
            <a:extLst>
              <a:ext uri="{FF2B5EF4-FFF2-40B4-BE49-F238E27FC236}">
                <a16:creationId xmlns:a16="http://schemas.microsoft.com/office/drawing/2014/main" id="{87B2A678-AE99-4389-946D-42E58480BEF4}"/>
              </a:ext>
            </a:extLst>
          </p:cNvPr>
          <p:cNvPicPr>
            <a:picLocks noChangeAspect="1"/>
          </p:cNvPicPr>
          <p:nvPr/>
        </p:nvPicPr>
        <p:blipFill>
          <a:blip r:embed="rId4"/>
          <a:stretch>
            <a:fillRect/>
          </a:stretch>
        </p:blipFill>
        <p:spPr>
          <a:xfrm>
            <a:off x="-338358" y="6630391"/>
            <a:ext cx="341406" cy="317019"/>
          </a:xfrm>
          <a:prstGeom prst="rect">
            <a:avLst/>
          </a:prstGeom>
        </p:spPr>
      </p:pic>
      <p:sp>
        <p:nvSpPr>
          <p:cNvPr id="23" name="TextBox 22">
            <a:extLst>
              <a:ext uri="{FF2B5EF4-FFF2-40B4-BE49-F238E27FC236}">
                <a16:creationId xmlns:a16="http://schemas.microsoft.com/office/drawing/2014/main" id="{AB9B3DAC-F313-47EB-9459-F08C2FD8D3DB}"/>
              </a:ext>
            </a:extLst>
          </p:cNvPr>
          <p:cNvSpPr txBox="1"/>
          <p:nvPr/>
        </p:nvSpPr>
        <p:spPr>
          <a:xfrm>
            <a:off x="4581525" y="7343246"/>
            <a:ext cx="5029200" cy="646331"/>
          </a:xfrm>
          <a:prstGeom prst="rect">
            <a:avLst/>
          </a:prstGeom>
          <a:noFill/>
        </p:spPr>
        <p:txBody>
          <a:bodyPr wrap="square" rtlCol="0">
            <a:spAutoFit/>
          </a:bodyPr>
          <a:lstStyle/>
          <a:p>
            <a:r>
              <a:rPr lang="en-US" sz="3600" dirty="0">
                <a:solidFill>
                  <a:schemeClr val="bg1"/>
                </a:solidFill>
              </a:rPr>
              <a:t>Mrs. Mayuri </a:t>
            </a:r>
            <a:r>
              <a:rPr lang="en-US" sz="3600" dirty="0" err="1">
                <a:solidFill>
                  <a:schemeClr val="bg1"/>
                </a:solidFill>
              </a:rPr>
              <a:t>Getme</a:t>
            </a:r>
            <a:endParaRPr lang="en-IN" sz="3600" dirty="0">
              <a:solidFill>
                <a:schemeClr val="bg1"/>
              </a:solidFill>
            </a:endParaRPr>
          </a:p>
        </p:txBody>
      </p:sp>
      <p:sp>
        <p:nvSpPr>
          <p:cNvPr id="3" name="TextBox 2">
            <a:extLst>
              <a:ext uri="{FF2B5EF4-FFF2-40B4-BE49-F238E27FC236}">
                <a16:creationId xmlns:a16="http://schemas.microsoft.com/office/drawing/2014/main" id="{4F3CC2E0-677A-4D17-B393-849E6F265CA5}"/>
              </a:ext>
            </a:extLst>
          </p:cNvPr>
          <p:cNvSpPr txBox="1"/>
          <p:nvPr/>
        </p:nvSpPr>
        <p:spPr>
          <a:xfrm>
            <a:off x="13182600" y="8516752"/>
            <a:ext cx="3886200" cy="769441"/>
          </a:xfrm>
          <a:prstGeom prst="rect">
            <a:avLst/>
          </a:prstGeom>
          <a:noFill/>
        </p:spPr>
        <p:txBody>
          <a:bodyPr wrap="square" rtlCol="0">
            <a:spAutoFit/>
          </a:bodyPr>
          <a:lstStyle/>
          <a:p>
            <a:r>
              <a:rPr lang="en-US" sz="4400" dirty="0">
                <a:solidFill>
                  <a:srgbClr val="92D050"/>
                </a:solidFill>
              </a:rPr>
              <a:t>Group No:</a:t>
            </a:r>
            <a:endParaRPr lang="en-IN" sz="4400" dirty="0">
              <a:solidFill>
                <a:srgbClr val="92D050"/>
              </a:solidFill>
            </a:endParaRPr>
          </a:p>
        </p:txBody>
      </p:sp>
      <p:sp>
        <p:nvSpPr>
          <p:cNvPr id="12" name="TextBox 11">
            <a:extLst>
              <a:ext uri="{FF2B5EF4-FFF2-40B4-BE49-F238E27FC236}">
                <a16:creationId xmlns:a16="http://schemas.microsoft.com/office/drawing/2014/main" id="{7B223E6F-71BA-459A-AF1E-E9C41AA95FEE}"/>
              </a:ext>
            </a:extLst>
          </p:cNvPr>
          <p:cNvSpPr txBox="1"/>
          <p:nvPr/>
        </p:nvSpPr>
        <p:spPr>
          <a:xfrm>
            <a:off x="15922228" y="8578307"/>
            <a:ext cx="2293144" cy="707886"/>
          </a:xfrm>
          <a:prstGeom prst="rect">
            <a:avLst/>
          </a:prstGeom>
          <a:noFill/>
        </p:spPr>
        <p:txBody>
          <a:bodyPr wrap="square" rtlCol="0">
            <a:spAutoFit/>
          </a:bodyPr>
          <a:lstStyle/>
          <a:p>
            <a:r>
              <a:rPr lang="en-US" sz="4000" dirty="0">
                <a:solidFill>
                  <a:schemeClr val="bg1"/>
                </a:solidFill>
              </a:rPr>
              <a:t>11</a:t>
            </a:r>
            <a:endParaRPr lang="en-IN" sz="4000" dirty="0">
              <a:solidFill>
                <a:schemeClr val="bg1"/>
              </a:solidFill>
            </a:endParaRPr>
          </a:p>
        </p:txBody>
      </p:sp>
    </p:spTree>
    <p:extLst>
      <p:ext uri="{BB962C8B-B14F-4D97-AF65-F5344CB8AC3E}">
        <p14:creationId xmlns:p14="http://schemas.microsoft.com/office/powerpoint/2010/main" val="357687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1028700" y="70907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080359" y="9229725"/>
            <a:ext cx="2178941" cy="240665"/>
          </a:xfrm>
          <a:prstGeom prst="rect">
            <a:avLst/>
          </a:prstGeom>
        </p:spPr>
        <p:txBody>
          <a:bodyPr lIns="0" tIns="0" rIns="0" bIns="0" rtlCol="0" anchor="t">
            <a:spAutoFit/>
          </a:bodyPr>
          <a:lstStyle/>
          <a:p>
            <a:pPr algn="r">
              <a:lnSpc>
                <a:spcPts val="1960"/>
              </a:lnSpc>
              <a:spcBef>
                <a:spcPct val="0"/>
              </a:spcBef>
            </a:pPr>
            <a:r>
              <a:rPr lang="en-US" sz="1400">
                <a:solidFill>
                  <a:srgbClr val="FFFFFF"/>
                </a:solidFill>
                <a:latin typeface="Open Sans"/>
              </a:rPr>
              <a:t>Presentation Design</a:t>
            </a:r>
          </a:p>
        </p:txBody>
      </p:sp>
      <p:grpSp>
        <p:nvGrpSpPr>
          <p:cNvPr id="5" name="Group 5"/>
          <p:cNvGrpSpPr/>
          <p:nvPr/>
        </p:nvGrpSpPr>
        <p:grpSpPr>
          <a:xfrm>
            <a:off x="9374802" y="1173649"/>
            <a:ext cx="8913198" cy="8394459"/>
            <a:chOff x="0" y="0"/>
            <a:chExt cx="11884263" cy="11192612"/>
          </a:xfrm>
        </p:grpSpPr>
        <p:pic>
          <p:nvPicPr>
            <p:cNvPr id="6" name="Picture 6"/>
            <p:cNvPicPr>
              <a:picLocks noChangeAspect="1"/>
            </p:cNvPicPr>
            <p:nvPr/>
          </p:nvPicPr>
          <p:blipFill>
            <a:blip r:embed="rId4"/>
            <a:srcRect l="40274"/>
            <a:stretch>
              <a:fillRect/>
            </a:stretch>
          </p:blipFill>
          <p:spPr>
            <a:xfrm>
              <a:off x="0" y="0"/>
              <a:ext cx="11884263" cy="11192612"/>
            </a:xfrm>
            <a:prstGeom prst="rect">
              <a:avLst/>
            </a:prstGeom>
          </p:spPr>
        </p:pic>
      </p:grpSp>
      <p:sp>
        <p:nvSpPr>
          <p:cNvPr id="8" name="TextBox 8"/>
          <p:cNvSpPr txBox="1"/>
          <p:nvPr/>
        </p:nvSpPr>
        <p:spPr>
          <a:xfrm>
            <a:off x="1618378" y="794080"/>
            <a:ext cx="4916643" cy="357277"/>
          </a:xfrm>
          <a:prstGeom prst="rect">
            <a:avLst/>
          </a:prstGeom>
        </p:spPr>
        <p:txBody>
          <a:bodyPr wrap="square" lIns="0" tIns="0" rIns="0" bIns="0" rtlCol="0" anchor="t">
            <a:spAutoFit/>
          </a:bodyPr>
          <a:lstStyle/>
          <a:p>
            <a:pPr>
              <a:lnSpc>
                <a:spcPts val="2239"/>
              </a:lnSpc>
              <a:spcBef>
                <a:spcPct val="0"/>
              </a:spcBef>
            </a:pPr>
            <a:r>
              <a:rPr lang="en-US" sz="4400" spc="385" dirty="0">
                <a:solidFill>
                  <a:srgbClr val="5EDB12"/>
                </a:solidFill>
                <a:latin typeface="Open Sans"/>
              </a:rPr>
              <a:t>Introduction:</a:t>
            </a:r>
          </a:p>
        </p:txBody>
      </p:sp>
      <p:grpSp>
        <p:nvGrpSpPr>
          <p:cNvPr id="10" name="Group 10"/>
          <p:cNvGrpSpPr/>
          <p:nvPr/>
        </p:nvGrpSpPr>
        <p:grpSpPr>
          <a:xfrm rot="-10800000">
            <a:off x="9064151" y="1028700"/>
            <a:ext cx="621302" cy="62130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id="12" name="Group 12"/>
          <p:cNvGrpSpPr/>
          <p:nvPr/>
        </p:nvGrpSpPr>
        <p:grpSpPr>
          <a:xfrm rot="-10800000">
            <a:off x="12192000" y="9029700"/>
            <a:ext cx="1153016" cy="1153016"/>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id="15" name="TextBox 14">
            <a:extLst>
              <a:ext uri="{FF2B5EF4-FFF2-40B4-BE49-F238E27FC236}">
                <a16:creationId xmlns:a16="http://schemas.microsoft.com/office/drawing/2014/main" id="{A082308D-3A0E-4AAB-B1DE-9AFBF6620123}"/>
              </a:ext>
            </a:extLst>
          </p:cNvPr>
          <p:cNvSpPr txBox="1"/>
          <p:nvPr/>
        </p:nvSpPr>
        <p:spPr>
          <a:xfrm>
            <a:off x="394928" y="1559607"/>
            <a:ext cx="8913198" cy="8463855"/>
          </a:xfrm>
          <a:prstGeom prst="rect">
            <a:avLst/>
          </a:prstGeom>
          <a:noFill/>
        </p:spPr>
        <p:txBody>
          <a:bodyPr wrap="square" rtlCol="0">
            <a:spAutoFit/>
          </a:bodyPr>
          <a:lstStyle/>
          <a:p>
            <a:r>
              <a:rPr lang="en-US" sz="3200" b="1" dirty="0">
                <a:solidFill>
                  <a:schemeClr val="bg1"/>
                </a:solidFill>
              </a:rPr>
              <a:t>Identification of Medicinal Plants through Image Processing:</a:t>
            </a:r>
          </a:p>
          <a:p>
            <a:endParaRPr lang="en-US" sz="3200" b="1" dirty="0">
              <a:solidFill>
                <a:schemeClr val="bg1"/>
              </a:solidFill>
            </a:endParaRPr>
          </a:p>
          <a:p>
            <a:r>
              <a:rPr lang="en-US" sz="3200" dirty="0">
                <a:solidFill>
                  <a:schemeClr val="bg1"/>
                </a:solidFill>
              </a:rPr>
              <a:t>1)The identification of different medicinal plants is a crucial task in the field of botany and traditional medicine.</a:t>
            </a:r>
          </a:p>
          <a:p>
            <a:r>
              <a:rPr lang="en-US" sz="3200" dirty="0">
                <a:solidFill>
                  <a:schemeClr val="bg1"/>
                </a:solidFill>
              </a:rPr>
              <a:t>2)With the advancements in image processing and machine learning algorithms, it is now possible to automate the process of plant identification.</a:t>
            </a:r>
          </a:p>
          <a:p>
            <a:r>
              <a:rPr lang="en-US" sz="3200" dirty="0">
                <a:solidFill>
                  <a:schemeClr val="bg1"/>
                </a:solidFill>
              </a:rPr>
              <a:t>3)This presentation explores the use of image processing techniques and machine learning algorithms to accurately identify and classify various medicinal plants.</a:t>
            </a:r>
          </a:p>
          <a:p>
            <a:r>
              <a:rPr lang="en-US" sz="3200" dirty="0">
                <a:solidFill>
                  <a:schemeClr val="bg1"/>
                </a:solidFill>
              </a:rPr>
              <a:t>4)By leveraging the power of technology, we can streamline the identification process, improve accuracy, and enhance the efficiency of traditional medicine practices</a:t>
            </a:r>
            <a:r>
              <a:rPr lang="en-US" dirty="0">
                <a:solidFill>
                  <a:schemeClr val="bg1"/>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10134600" y="259288"/>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1425" y="2247900"/>
            <a:ext cx="5550077" cy="5130253"/>
            <a:chOff x="0" y="0"/>
            <a:chExt cx="7400102" cy="6840338"/>
          </a:xfrm>
        </p:grpSpPr>
        <p:pic>
          <p:nvPicPr>
            <p:cNvPr id="4" name="Picture 4"/>
            <p:cNvPicPr>
              <a:picLocks noChangeAspect="1"/>
            </p:cNvPicPr>
            <p:nvPr/>
          </p:nvPicPr>
          <p:blipFill>
            <a:blip r:embed="rId4"/>
            <a:srcRect l="40013" t="18047" r="10115"/>
            <a:stretch>
              <a:fillRect/>
            </a:stretch>
          </p:blipFill>
          <p:spPr>
            <a:xfrm>
              <a:off x="0" y="0"/>
              <a:ext cx="7400102" cy="6840338"/>
            </a:xfrm>
            <a:prstGeom prst="rect">
              <a:avLst/>
            </a:prstGeom>
          </p:spPr>
        </p:pic>
      </p:grpSp>
      <p:sp>
        <p:nvSpPr>
          <p:cNvPr id="7" name="TextBox 7"/>
          <p:cNvSpPr txBox="1"/>
          <p:nvPr/>
        </p:nvSpPr>
        <p:spPr>
          <a:xfrm>
            <a:off x="10668000" y="419100"/>
            <a:ext cx="4611843" cy="338041"/>
          </a:xfrm>
          <a:prstGeom prst="rect">
            <a:avLst/>
          </a:prstGeom>
        </p:spPr>
        <p:txBody>
          <a:bodyPr wrap="square" lIns="0" tIns="0" rIns="0" bIns="0" rtlCol="0" anchor="t">
            <a:spAutoFit/>
          </a:bodyPr>
          <a:lstStyle/>
          <a:p>
            <a:pPr>
              <a:lnSpc>
                <a:spcPts val="1960"/>
              </a:lnSpc>
              <a:spcBef>
                <a:spcPct val="0"/>
              </a:spcBef>
            </a:pPr>
            <a:r>
              <a:rPr lang="en-US" sz="4400" dirty="0">
                <a:solidFill>
                  <a:srgbClr val="92D050"/>
                </a:solidFill>
                <a:latin typeface="Open Sans"/>
              </a:rPr>
              <a:t>Literature Survey</a:t>
            </a:r>
          </a:p>
        </p:txBody>
      </p:sp>
      <p:grpSp>
        <p:nvGrpSpPr>
          <p:cNvPr id="23" name="Group 23"/>
          <p:cNvGrpSpPr/>
          <p:nvPr/>
        </p:nvGrpSpPr>
        <p:grpSpPr>
          <a:xfrm rot="-10800000">
            <a:off x="5791200" y="7067502"/>
            <a:ext cx="621302" cy="621302"/>
            <a:chOff x="0" y="0"/>
            <a:chExt cx="6350000" cy="6350000"/>
          </a:xfrm>
        </p:grpSpPr>
        <p:sp>
          <p:nvSpPr>
            <p:cNvPr id="24" name="Freeform 2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id="25" name="Group 25"/>
          <p:cNvGrpSpPr/>
          <p:nvPr/>
        </p:nvGrpSpPr>
        <p:grpSpPr>
          <a:xfrm rot="-10800000">
            <a:off x="23812" y="1094884"/>
            <a:ext cx="1153016" cy="1153016"/>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id="27" name="TextBox 26">
            <a:extLst>
              <a:ext uri="{FF2B5EF4-FFF2-40B4-BE49-F238E27FC236}">
                <a16:creationId xmlns:a16="http://schemas.microsoft.com/office/drawing/2014/main" id="{D38020A3-8987-4083-B1EE-E832A1776FC4}"/>
              </a:ext>
            </a:extLst>
          </p:cNvPr>
          <p:cNvSpPr txBox="1"/>
          <p:nvPr/>
        </p:nvSpPr>
        <p:spPr>
          <a:xfrm>
            <a:off x="7162800" y="1638300"/>
            <a:ext cx="11277600" cy="4801314"/>
          </a:xfrm>
          <a:prstGeom prst="rect">
            <a:avLst/>
          </a:prstGeom>
          <a:noFill/>
        </p:spPr>
        <p:txBody>
          <a:bodyPr wrap="square" rtlCol="0">
            <a:spAutoFit/>
          </a:bodyPr>
          <a:lstStyle/>
          <a:p>
            <a:r>
              <a:rPr lang="en-US" sz="3200" b="1" dirty="0">
                <a:solidFill>
                  <a:schemeClr val="bg1"/>
                </a:solidFill>
              </a:rPr>
              <a:t>Existing Research</a:t>
            </a:r>
          </a:p>
          <a:p>
            <a:r>
              <a:rPr lang="en-US" sz="3200" dirty="0">
                <a:solidFill>
                  <a:schemeClr val="bg1"/>
                </a:solidFill>
              </a:rPr>
              <a:t>Research studies have been conducted on the use of image processing and machine learning algorithms for the identification of medicinal plants and raw materials.</a:t>
            </a:r>
          </a:p>
          <a:p>
            <a:r>
              <a:rPr lang="en-US" sz="3200" dirty="0">
                <a:solidFill>
                  <a:schemeClr val="bg1"/>
                </a:solidFill>
              </a:rPr>
              <a:t>These studies have explored various techniques such as feature extraction, classification algorithms, and deep learning models.</a:t>
            </a:r>
          </a:p>
          <a:p>
            <a:r>
              <a:rPr lang="en-US" sz="3200" dirty="0">
                <a:solidFill>
                  <a:schemeClr val="bg1"/>
                </a:solidFill>
              </a:rPr>
              <a:t>The goal of these studies is to develop accurate and efficient methods for plant identification that can be used in fields such as pharmacology, botany, and traditional medicine</a:t>
            </a:r>
            <a:r>
              <a:rPr lang="en-US" sz="2800" dirty="0">
                <a:solidFill>
                  <a:schemeClr val="bg1"/>
                </a:solidFill>
              </a:rPr>
              <a:t>.</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183745-3394-4EAF-A52A-C145B1520A74}"/>
              </a:ext>
            </a:extLst>
          </p:cNvPr>
          <p:cNvSpPr txBox="1"/>
          <p:nvPr/>
        </p:nvSpPr>
        <p:spPr>
          <a:xfrm>
            <a:off x="1371600" y="270391"/>
            <a:ext cx="8686800" cy="769441"/>
          </a:xfrm>
          <a:prstGeom prst="rect">
            <a:avLst/>
          </a:prstGeom>
          <a:noFill/>
        </p:spPr>
        <p:txBody>
          <a:bodyPr wrap="square" rtlCol="0">
            <a:spAutoFit/>
          </a:bodyPr>
          <a:lstStyle/>
          <a:p>
            <a:r>
              <a:rPr lang="en-IN" sz="4400" dirty="0">
                <a:solidFill>
                  <a:srgbClr val="92D050"/>
                </a:solidFill>
              </a:rPr>
              <a:t>Aim:</a:t>
            </a:r>
          </a:p>
        </p:txBody>
      </p:sp>
      <p:sp>
        <p:nvSpPr>
          <p:cNvPr id="12" name="Freeform 2">
            <a:extLst>
              <a:ext uri="{FF2B5EF4-FFF2-40B4-BE49-F238E27FC236}">
                <a16:creationId xmlns:a16="http://schemas.microsoft.com/office/drawing/2014/main" id="{2F0DB302-B9F4-4BAC-881D-B91EE11274AF}"/>
              </a:ext>
            </a:extLst>
          </p:cNvPr>
          <p:cNvSpPr/>
          <p:nvPr/>
        </p:nvSpPr>
        <p:spPr>
          <a:xfrm>
            <a:off x="964682" y="495299"/>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10" name="TextBox 9">
            <a:extLst>
              <a:ext uri="{FF2B5EF4-FFF2-40B4-BE49-F238E27FC236}">
                <a16:creationId xmlns:a16="http://schemas.microsoft.com/office/drawing/2014/main" id="{A11B9AB6-FD19-4EC1-96D6-AABA4588DD17}"/>
              </a:ext>
            </a:extLst>
          </p:cNvPr>
          <p:cNvSpPr txBox="1"/>
          <p:nvPr/>
        </p:nvSpPr>
        <p:spPr>
          <a:xfrm>
            <a:off x="1302024" y="1004291"/>
            <a:ext cx="16833575" cy="1569660"/>
          </a:xfrm>
          <a:prstGeom prst="rect">
            <a:avLst/>
          </a:prstGeom>
          <a:noFill/>
        </p:spPr>
        <p:txBody>
          <a:bodyPr wrap="square" rtlCol="0">
            <a:spAutoFit/>
          </a:bodyPr>
          <a:lstStyle/>
          <a:p>
            <a:r>
              <a:rPr lang="en-US" sz="3200" dirty="0">
                <a:solidFill>
                  <a:schemeClr val="bg1"/>
                </a:solidFill>
              </a:rPr>
              <a:t>Explore the application of image processing coupled with machine learning algorithm. Address these needs and contribute to the advancement of research and applications in the field of medicinal plants.</a:t>
            </a:r>
            <a:endParaRPr lang="en-IN" sz="3200" dirty="0">
              <a:solidFill>
                <a:schemeClr val="bg1"/>
              </a:solidFill>
            </a:endParaRPr>
          </a:p>
        </p:txBody>
      </p:sp>
      <p:sp>
        <p:nvSpPr>
          <p:cNvPr id="18" name="Freeform 2">
            <a:extLst>
              <a:ext uri="{FF2B5EF4-FFF2-40B4-BE49-F238E27FC236}">
                <a16:creationId xmlns:a16="http://schemas.microsoft.com/office/drawing/2014/main" id="{174A8360-FAD1-47BE-ADD9-068314847311}"/>
              </a:ext>
            </a:extLst>
          </p:cNvPr>
          <p:cNvSpPr/>
          <p:nvPr/>
        </p:nvSpPr>
        <p:spPr>
          <a:xfrm>
            <a:off x="963716" y="3148039"/>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0">
            <a:extLst>
              <a:ext uri="{FF2B5EF4-FFF2-40B4-BE49-F238E27FC236}">
                <a16:creationId xmlns:a16="http://schemas.microsoft.com/office/drawing/2014/main" id="{0576F4A2-A433-4663-9D70-1528FBE2BA74}"/>
              </a:ext>
            </a:extLst>
          </p:cNvPr>
          <p:cNvSpPr txBox="1"/>
          <p:nvPr/>
        </p:nvSpPr>
        <p:spPr>
          <a:xfrm>
            <a:off x="1350380" y="2853779"/>
            <a:ext cx="2743200" cy="769441"/>
          </a:xfrm>
          <a:prstGeom prst="rect">
            <a:avLst/>
          </a:prstGeom>
          <a:noFill/>
        </p:spPr>
        <p:txBody>
          <a:bodyPr wrap="square" rtlCol="0">
            <a:spAutoFit/>
          </a:bodyPr>
          <a:lstStyle/>
          <a:p>
            <a:r>
              <a:rPr lang="en-US" sz="4400" dirty="0">
                <a:solidFill>
                  <a:srgbClr val="92D050"/>
                </a:solidFill>
              </a:rPr>
              <a:t>Objective:</a:t>
            </a:r>
            <a:endParaRPr lang="en-IN" sz="4400" dirty="0">
              <a:solidFill>
                <a:srgbClr val="92D050"/>
              </a:solidFill>
            </a:endParaRPr>
          </a:p>
        </p:txBody>
      </p:sp>
      <p:sp>
        <p:nvSpPr>
          <p:cNvPr id="13" name="TextBox 12">
            <a:extLst>
              <a:ext uri="{FF2B5EF4-FFF2-40B4-BE49-F238E27FC236}">
                <a16:creationId xmlns:a16="http://schemas.microsoft.com/office/drawing/2014/main" id="{832D3019-EEBE-4E5D-A8FF-0992D74351C7}"/>
              </a:ext>
            </a:extLst>
          </p:cNvPr>
          <p:cNvSpPr txBox="1"/>
          <p:nvPr/>
        </p:nvSpPr>
        <p:spPr>
          <a:xfrm>
            <a:off x="1371600" y="3695700"/>
            <a:ext cx="16535400" cy="4524315"/>
          </a:xfrm>
          <a:prstGeom prst="rect">
            <a:avLst/>
          </a:prstGeom>
          <a:noFill/>
        </p:spPr>
        <p:txBody>
          <a:bodyPr wrap="square" rtlCol="0">
            <a:spAutoFit/>
          </a:bodyPr>
          <a:lstStyle/>
          <a:p>
            <a:r>
              <a:rPr lang="en-US" sz="3200" dirty="0">
                <a:solidFill>
                  <a:schemeClr val="bg1"/>
                </a:solidFill>
              </a:rPr>
              <a:t>Extracting Features: - The machine learning is to use leaf images and extracted features, including shape, margin, and texture, to accurately identify different species of plants. </a:t>
            </a:r>
          </a:p>
          <a:p>
            <a:endParaRPr lang="en-US" sz="3200" dirty="0">
              <a:solidFill>
                <a:schemeClr val="bg1"/>
              </a:solidFill>
            </a:endParaRPr>
          </a:p>
          <a:p>
            <a:r>
              <a:rPr lang="en-US" sz="3200" dirty="0">
                <a:solidFill>
                  <a:schemeClr val="bg1"/>
                </a:solidFill>
              </a:rPr>
              <a:t>Image Processing Techniques: - First, the digital images are acquired from the environment using a digital camera.  Then image-processing techniques are applied to the acquired images to extract useful features that are necessary for further analysis.  </a:t>
            </a:r>
          </a:p>
          <a:p>
            <a:endParaRPr lang="en-US" sz="3200" dirty="0">
              <a:solidFill>
                <a:schemeClr val="bg1"/>
              </a:solidFill>
            </a:endParaRPr>
          </a:p>
          <a:p>
            <a:r>
              <a:rPr lang="en-US" sz="3200" dirty="0">
                <a:solidFill>
                  <a:schemeClr val="bg1"/>
                </a:solidFill>
              </a:rPr>
              <a:t>Discriminating Techniques: - Several analytical discriminating techniques are used to classify the images according to the specific problem at hand</a:t>
            </a:r>
            <a:r>
              <a:rPr lang="en-US" dirty="0"/>
              <a:t>.</a:t>
            </a:r>
            <a:endParaRPr lang="en-IN" dirty="0"/>
          </a:p>
        </p:txBody>
      </p:sp>
    </p:spTree>
    <p:extLst>
      <p:ext uri="{BB962C8B-B14F-4D97-AF65-F5344CB8AC3E}">
        <p14:creationId xmlns:p14="http://schemas.microsoft.com/office/powerpoint/2010/main" val="1167553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8375300-262E-49CF-9141-227AED7C620F}"/>
              </a:ext>
            </a:extLst>
          </p:cNvPr>
          <p:cNvSpPr>
            <a:spLocks noGrp="1"/>
          </p:cNvSpPr>
          <p:nvPr>
            <p:ph type="title"/>
          </p:nvPr>
        </p:nvSpPr>
        <p:spPr/>
        <p:txBody>
          <a:bodyPr/>
          <a:lstStyle/>
          <a:p>
            <a:r>
              <a:rPr lang="en-US" dirty="0">
                <a:solidFill>
                  <a:srgbClr val="92D050"/>
                </a:solidFill>
              </a:rPr>
              <a:t>Proposed Work:</a:t>
            </a:r>
            <a:endParaRPr lang="en-IN" dirty="0">
              <a:solidFill>
                <a:srgbClr val="92D050"/>
              </a:solidFill>
            </a:endParaRPr>
          </a:p>
        </p:txBody>
      </p:sp>
      <p:sp>
        <p:nvSpPr>
          <p:cNvPr id="14" name="Content Placeholder 13">
            <a:extLst>
              <a:ext uri="{FF2B5EF4-FFF2-40B4-BE49-F238E27FC236}">
                <a16:creationId xmlns:a16="http://schemas.microsoft.com/office/drawing/2014/main" id="{7BBA3175-4B6D-4859-B09D-03BDF0E87C52}"/>
              </a:ext>
            </a:extLst>
          </p:cNvPr>
          <p:cNvSpPr>
            <a:spLocks noGrp="1"/>
          </p:cNvSpPr>
          <p:nvPr>
            <p:ph sz="half" idx="1"/>
          </p:nvPr>
        </p:nvSpPr>
        <p:spPr>
          <a:xfrm>
            <a:off x="457200" y="1600200"/>
            <a:ext cx="4038600" cy="6134100"/>
          </a:xfrm>
        </p:spPr>
        <p:txBody>
          <a:bodyPr>
            <a:normAutofit fontScale="85000" lnSpcReduction="20000"/>
          </a:bodyPr>
          <a:lstStyle/>
          <a:p>
            <a:r>
              <a:rPr lang="en-US" sz="3800" b="1" dirty="0">
                <a:solidFill>
                  <a:schemeClr val="bg1"/>
                </a:solidFill>
              </a:rPr>
              <a:t>Methodology</a:t>
            </a:r>
          </a:p>
          <a:p>
            <a:r>
              <a:rPr lang="en-US" sz="3800" dirty="0">
                <a:solidFill>
                  <a:schemeClr val="bg1"/>
                </a:solidFill>
              </a:rPr>
              <a:t>Utilize image processing and machine learning algorithms to identify and classify different medicinal plants and raw materials.</a:t>
            </a:r>
          </a:p>
          <a:p>
            <a:endParaRPr lang="en-IN" dirty="0"/>
          </a:p>
        </p:txBody>
      </p:sp>
      <p:sp>
        <p:nvSpPr>
          <p:cNvPr id="15" name="Content Placeholder 14">
            <a:extLst>
              <a:ext uri="{FF2B5EF4-FFF2-40B4-BE49-F238E27FC236}">
                <a16:creationId xmlns:a16="http://schemas.microsoft.com/office/drawing/2014/main" id="{A6C218A7-997E-4DB6-B67A-D1C34FA572AC}"/>
              </a:ext>
            </a:extLst>
          </p:cNvPr>
          <p:cNvSpPr>
            <a:spLocks noGrp="1"/>
          </p:cNvSpPr>
          <p:nvPr>
            <p:ph sz="half" idx="2"/>
          </p:nvPr>
        </p:nvSpPr>
        <p:spPr>
          <a:xfrm>
            <a:off x="4594184" y="1629619"/>
            <a:ext cx="4778415" cy="6028481"/>
          </a:xfrm>
        </p:spPr>
        <p:txBody>
          <a:bodyPr>
            <a:normAutofit fontScale="85000" lnSpcReduction="20000"/>
          </a:bodyPr>
          <a:lstStyle/>
          <a:p>
            <a:r>
              <a:rPr lang="en-US" sz="3800" b="1" dirty="0">
                <a:solidFill>
                  <a:schemeClr val="bg1"/>
                </a:solidFill>
              </a:rPr>
              <a:t>Techniques</a:t>
            </a:r>
          </a:p>
          <a:p>
            <a:r>
              <a:rPr lang="en-US" sz="3800" dirty="0">
                <a:solidFill>
                  <a:schemeClr val="bg1"/>
                </a:solidFill>
              </a:rPr>
              <a:t>Extract features from images of plants and raw materials using computer vision techniques.</a:t>
            </a:r>
          </a:p>
          <a:p>
            <a:r>
              <a:rPr lang="en-US" sz="3800" dirty="0">
                <a:solidFill>
                  <a:schemeClr val="bg1"/>
                </a:solidFill>
              </a:rPr>
              <a:t>Train machine learning models to classify and identify different species and types.</a:t>
            </a:r>
          </a:p>
          <a:p>
            <a:r>
              <a:rPr lang="en-US" sz="3800" dirty="0">
                <a:solidFill>
                  <a:schemeClr val="bg1"/>
                </a:solidFill>
              </a:rPr>
              <a:t>Validate the accuracy and performance of the models using labeled datasets and cross-validation techniques.</a:t>
            </a:r>
          </a:p>
          <a:p>
            <a:endParaRPr lang="en-IN" dirty="0"/>
          </a:p>
        </p:txBody>
      </p:sp>
      <p:pic>
        <p:nvPicPr>
          <p:cNvPr id="16" name="Picture 15">
            <a:extLst>
              <a:ext uri="{FF2B5EF4-FFF2-40B4-BE49-F238E27FC236}">
                <a16:creationId xmlns:a16="http://schemas.microsoft.com/office/drawing/2014/main" id="{560A1B2C-CF32-4169-862C-9EFD261C0C72}"/>
              </a:ext>
            </a:extLst>
          </p:cNvPr>
          <p:cNvPicPr>
            <a:picLocks noChangeAspect="1"/>
          </p:cNvPicPr>
          <p:nvPr/>
        </p:nvPicPr>
        <p:blipFill>
          <a:blip r:embed="rId2"/>
          <a:stretch>
            <a:fillRect/>
          </a:stretch>
        </p:blipFill>
        <p:spPr>
          <a:xfrm>
            <a:off x="2305797" y="684580"/>
            <a:ext cx="341406" cy="323116"/>
          </a:xfrm>
          <a:prstGeom prst="rect">
            <a:avLst/>
          </a:prstGeom>
        </p:spPr>
      </p:pic>
      <p:pic>
        <p:nvPicPr>
          <p:cNvPr id="19" name="Picture 18">
            <a:extLst>
              <a:ext uri="{FF2B5EF4-FFF2-40B4-BE49-F238E27FC236}">
                <a16:creationId xmlns:a16="http://schemas.microsoft.com/office/drawing/2014/main" id="{1609D4D6-68D2-44FD-88AF-708A41AF5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3957" y="1866900"/>
            <a:ext cx="7779220" cy="4724400"/>
          </a:xfrm>
          <a:prstGeom prst="rect">
            <a:avLst/>
          </a:prstGeom>
        </p:spPr>
      </p:pic>
    </p:spTree>
    <p:extLst>
      <p:ext uri="{BB962C8B-B14F-4D97-AF65-F5344CB8AC3E}">
        <p14:creationId xmlns:p14="http://schemas.microsoft.com/office/powerpoint/2010/main" val="4008075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2514600" y="686326"/>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5" name="Group 5"/>
          <p:cNvGrpSpPr>
            <a:grpSpLocks noChangeAspect="1"/>
          </p:cNvGrpSpPr>
          <p:nvPr/>
        </p:nvGrpSpPr>
        <p:grpSpPr>
          <a:xfrm>
            <a:off x="13345280" y="2683232"/>
            <a:ext cx="4920535" cy="4920535"/>
            <a:chOff x="0" y="0"/>
            <a:chExt cx="6350000" cy="6350000"/>
          </a:xfrm>
        </p:grpSpPr>
        <p:sp>
          <p:nvSpPr>
            <p:cNvPr id="6" name="Freeform 6"/>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28458" r="-21635"/>
              </a:stretch>
            </a:blipFill>
          </p:spPr>
        </p:sp>
        <p:sp>
          <p:nvSpPr>
            <p:cNvPr id="7" name="Freeform 7"/>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5EDB12"/>
            </a:solidFill>
          </p:spPr>
        </p:sp>
      </p:grpSp>
      <p:grpSp>
        <p:nvGrpSpPr>
          <p:cNvPr id="12" name="Group 12"/>
          <p:cNvGrpSpPr/>
          <p:nvPr/>
        </p:nvGrpSpPr>
        <p:grpSpPr>
          <a:xfrm rot="-10800000">
            <a:off x="17241328" y="7293116"/>
            <a:ext cx="621302" cy="62130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id="14" name="Group 14"/>
          <p:cNvGrpSpPr/>
          <p:nvPr/>
        </p:nvGrpSpPr>
        <p:grpSpPr>
          <a:xfrm rot="-10800000">
            <a:off x="13164792" y="2106724"/>
            <a:ext cx="1153016" cy="1153016"/>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id="18" name="Title 17">
            <a:extLst>
              <a:ext uri="{FF2B5EF4-FFF2-40B4-BE49-F238E27FC236}">
                <a16:creationId xmlns:a16="http://schemas.microsoft.com/office/drawing/2014/main" id="{CCA02935-B1A9-4865-9D39-3AB61BC77EDD}"/>
              </a:ext>
            </a:extLst>
          </p:cNvPr>
          <p:cNvSpPr>
            <a:spLocks noGrp="1"/>
          </p:cNvSpPr>
          <p:nvPr>
            <p:ph type="title"/>
          </p:nvPr>
        </p:nvSpPr>
        <p:spPr/>
        <p:txBody>
          <a:bodyPr/>
          <a:lstStyle/>
          <a:p>
            <a:r>
              <a:rPr lang="en-IN" dirty="0">
                <a:solidFill>
                  <a:srgbClr val="92D050"/>
                </a:solidFill>
              </a:rPr>
              <a:t>Methodology:</a:t>
            </a:r>
          </a:p>
        </p:txBody>
      </p:sp>
      <p:sp>
        <p:nvSpPr>
          <p:cNvPr id="19" name="Content Placeholder 18">
            <a:extLst>
              <a:ext uri="{FF2B5EF4-FFF2-40B4-BE49-F238E27FC236}">
                <a16:creationId xmlns:a16="http://schemas.microsoft.com/office/drawing/2014/main" id="{12133BDC-9015-45D8-9598-038D79AEBF8A}"/>
              </a:ext>
            </a:extLst>
          </p:cNvPr>
          <p:cNvSpPr>
            <a:spLocks noGrp="1"/>
          </p:cNvSpPr>
          <p:nvPr>
            <p:ph idx="1"/>
          </p:nvPr>
        </p:nvSpPr>
        <p:spPr>
          <a:xfrm>
            <a:off x="457200" y="1600200"/>
            <a:ext cx="13030200" cy="8572500"/>
          </a:xfrm>
        </p:spPr>
        <p:txBody>
          <a:bodyPr>
            <a:normAutofit fontScale="25000" lnSpcReduction="20000"/>
          </a:bodyPr>
          <a:lstStyle/>
          <a:p>
            <a:r>
              <a:rPr lang="en-US" sz="12800" dirty="0">
                <a:solidFill>
                  <a:schemeClr val="bg1"/>
                </a:solidFill>
              </a:rPr>
              <a:t>The methodology for the identification of different medicinal plants and raw materials involves the following steps and processes:</a:t>
            </a:r>
          </a:p>
          <a:p>
            <a:endParaRPr lang="en-US" sz="12800" dirty="0">
              <a:solidFill>
                <a:schemeClr val="bg1"/>
              </a:solidFill>
            </a:endParaRPr>
          </a:p>
          <a:p>
            <a:r>
              <a:rPr lang="en-US" sz="12800" dirty="0">
                <a:solidFill>
                  <a:schemeClr val="bg1"/>
                </a:solidFill>
              </a:rPr>
              <a:t>Data Collection: Collect a diverse dataset of images of medicinal plants and raw materials.</a:t>
            </a:r>
          </a:p>
          <a:p>
            <a:endParaRPr lang="en-US" sz="12800" dirty="0">
              <a:solidFill>
                <a:schemeClr val="bg1"/>
              </a:solidFill>
            </a:endParaRPr>
          </a:p>
          <a:p>
            <a:r>
              <a:rPr lang="en-US" sz="12800" dirty="0">
                <a:solidFill>
                  <a:schemeClr val="bg1"/>
                </a:solidFill>
              </a:rPr>
              <a:t>Preprocessing: Preprocess the images to enhance their quality and remove any noise or artifacts.</a:t>
            </a:r>
          </a:p>
          <a:p>
            <a:endParaRPr lang="en-US" sz="12800" dirty="0">
              <a:solidFill>
                <a:schemeClr val="bg1"/>
              </a:solidFill>
            </a:endParaRPr>
          </a:p>
          <a:p>
            <a:r>
              <a:rPr lang="en-US" sz="12800" dirty="0">
                <a:solidFill>
                  <a:schemeClr val="bg1"/>
                </a:solidFill>
              </a:rPr>
              <a:t>Feature Extraction: Extract relevant features from the preprocessed images, such as color, texture, and shape.</a:t>
            </a:r>
          </a:p>
          <a:p>
            <a:endParaRPr lang="en-US" sz="12800" dirty="0">
              <a:solidFill>
                <a:schemeClr val="bg1"/>
              </a:solidFill>
            </a:endParaRPr>
          </a:p>
          <a:p>
            <a:r>
              <a:rPr lang="en-US" sz="12800" dirty="0">
                <a:solidFill>
                  <a:schemeClr val="bg1"/>
                </a:solidFill>
              </a:rPr>
              <a:t>Training Data Preparation: Split the dataset into training and testing sets, ensuring a balanced representation of different classes.</a:t>
            </a:r>
          </a:p>
          <a:p>
            <a:endParaRPr lang="en-US" sz="12800" dirty="0">
              <a:solidFill>
                <a:schemeClr val="bg1"/>
              </a:solidFill>
            </a:endParaRPr>
          </a:p>
          <a:p>
            <a:r>
              <a:rPr lang="en-US" sz="12800" dirty="0">
                <a:solidFill>
                  <a:schemeClr val="bg1"/>
                </a:solidFill>
              </a:rPr>
              <a:t>Model Training: Train a machine learning algorithm, such as a convolutional neural network (CNN), using the training data.</a:t>
            </a:r>
          </a:p>
          <a:p>
            <a:endParaRPr lang="en-US" sz="12800" dirty="0">
              <a:solidFill>
                <a:schemeClr val="bg1"/>
              </a:solidFill>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grpSp>
        <p:nvGrpSpPr>
          <p:cNvPr id="8" name="Group 8"/>
          <p:cNvGrpSpPr/>
          <p:nvPr/>
        </p:nvGrpSpPr>
        <p:grpSpPr>
          <a:xfrm rot="-10800000">
            <a:off x="1843815" y="2966313"/>
            <a:ext cx="621302" cy="621302"/>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id="10" name="Group 10"/>
          <p:cNvGrpSpPr/>
          <p:nvPr/>
        </p:nvGrpSpPr>
        <p:grpSpPr>
          <a:xfrm rot="-10800000">
            <a:off x="2507084" y="4566992"/>
            <a:ext cx="1153016" cy="1153016"/>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id="12" name="Group 12"/>
          <p:cNvGrpSpPr/>
          <p:nvPr/>
        </p:nvGrpSpPr>
        <p:grpSpPr>
          <a:xfrm rot="-10800000">
            <a:off x="14627900" y="4566992"/>
            <a:ext cx="1153016" cy="1153016"/>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id="14" name="Group 14"/>
          <p:cNvGrpSpPr/>
          <p:nvPr/>
        </p:nvGrpSpPr>
        <p:grpSpPr>
          <a:xfrm rot="-10800000">
            <a:off x="15822883" y="2966313"/>
            <a:ext cx="621302" cy="62130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id="27" name="Title 24">
            <a:extLst>
              <a:ext uri="{FF2B5EF4-FFF2-40B4-BE49-F238E27FC236}">
                <a16:creationId xmlns:a16="http://schemas.microsoft.com/office/drawing/2014/main" id="{864E82A7-0DD8-4569-9334-C04C07116D27}"/>
              </a:ext>
            </a:extLst>
          </p:cNvPr>
          <p:cNvSpPr>
            <a:spLocks noGrp="1"/>
          </p:cNvSpPr>
          <p:nvPr>
            <p:ph idx="1"/>
          </p:nvPr>
        </p:nvSpPr>
        <p:spPr>
          <a:xfrm>
            <a:off x="457199" y="1600200"/>
            <a:ext cx="15986985" cy="6286500"/>
          </a:xfrm>
        </p:spPr>
        <p:txBody>
          <a:bodyPr>
            <a:normAutofit/>
          </a:bodyPr>
          <a:lstStyle/>
          <a:p>
            <a:endParaRPr lang="en-US" dirty="0"/>
          </a:p>
          <a:p>
            <a:r>
              <a:rPr lang="en-US" dirty="0">
                <a:solidFill>
                  <a:schemeClr val="bg1"/>
                </a:solidFill>
              </a:rPr>
              <a:t>Model Evaluation: Evaluate the performance of the trained model using the testing data, measuring metrics such as accuracy and precision.</a:t>
            </a:r>
          </a:p>
          <a:p>
            <a:pPr marL="0" indent="0">
              <a:buNone/>
            </a:pPr>
            <a:endParaRPr lang="en-US" dirty="0">
              <a:solidFill>
                <a:schemeClr val="bg1"/>
              </a:solidFill>
            </a:endParaRPr>
          </a:p>
          <a:p>
            <a:r>
              <a:rPr lang="en-US" dirty="0">
                <a:solidFill>
                  <a:schemeClr val="bg1"/>
                </a:solidFill>
              </a:rPr>
              <a:t>Deployment: Deploy the trained model to a production environment, where it can be used for real-time identification of medicinal plants and raw materials.</a:t>
            </a:r>
          </a:p>
          <a:p>
            <a:endParaRPr lang="en-US" dirty="0">
              <a:solidFill>
                <a:schemeClr val="bg1"/>
              </a:solidFill>
            </a:endParaRPr>
          </a:p>
          <a:p>
            <a:r>
              <a:rPr lang="en-US" dirty="0">
                <a:solidFill>
                  <a:schemeClr val="bg1"/>
                </a:solidFill>
              </a:rPr>
              <a:t>Continuous Improvement: Continuously update and refine the model based on feedback and new data to improve its accuracy and performance</a:t>
            </a:r>
            <a:r>
              <a:rPr lang="en-US" dirty="0"/>
              <a:t>.</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2E08"/>
        </a:solidFill>
        <a:effectLst/>
      </p:bgPr>
    </p:bg>
    <p:spTree>
      <p:nvGrpSpPr>
        <p:cNvPr id="1" name=""/>
        <p:cNvGrpSpPr/>
        <p:nvPr/>
      </p:nvGrpSpPr>
      <p:grpSpPr>
        <a:xfrm>
          <a:off x="0" y="0"/>
          <a:ext cx="0" cy="0"/>
          <a:chOff x="0" y="0"/>
          <a:chExt cx="0" cy="0"/>
        </a:xfrm>
      </p:grpSpPr>
      <p:sp>
        <p:nvSpPr>
          <p:cNvPr id="2" name="Freeform 2"/>
          <p:cNvSpPr/>
          <p:nvPr/>
        </p:nvSpPr>
        <p:spPr>
          <a:xfrm>
            <a:off x="990600" y="452191"/>
            <a:ext cx="337343" cy="319624"/>
          </a:xfrm>
          <a:custGeom>
            <a:avLst/>
            <a:gdLst/>
            <a:ahLst/>
            <a:cxnLst/>
            <a:rect l="l" t="t" r="r" b="b"/>
            <a:pathLst>
              <a:path w="337343" h="319624">
                <a:moveTo>
                  <a:pt x="0" y="0"/>
                </a:moveTo>
                <a:lnTo>
                  <a:pt x="337343" y="0"/>
                </a:lnTo>
                <a:lnTo>
                  <a:pt x="337343" y="319624"/>
                </a:lnTo>
                <a:lnTo>
                  <a:pt x="0" y="319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721678" y="2644745"/>
            <a:ext cx="4595820" cy="4595820"/>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5EDB12"/>
            </a:solidFill>
          </p:spPr>
        </p:sp>
      </p:grpSp>
      <p:grpSp>
        <p:nvGrpSpPr>
          <p:cNvPr id="5" name="Group 5"/>
          <p:cNvGrpSpPr/>
          <p:nvPr/>
        </p:nvGrpSpPr>
        <p:grpSpPr>
          <a:xfrm>
            <a:off x="14175546" y="1028700"/>
            <a:ext cx="4112454" cy="5486400"/>
            <a:chOff x="0" y="0"/>
            <a:chExt cx="5483272" cy="7315200"/>
          </a:xfrm>
        </p:grpSpPr>
        <p:pic>
          <p:nvPicPr>
            <p:cNvPr id="6" name="Picture 6"/>
            <p:cNvPicPr>
              <a:picLocks noChangeAspect="1"/>
            </p:cNvPicPr>
            <p:nvPr/>
          </p:nvPicPr>
          <p:blipFill>
            <a:blip r:embed="rId4"/>
            <a:srcRect l="25029" r="25029"/>
            <a:stretch>
              <a:fillRect/>
            </a:stretch>
          </p:blipFill>
          <p:spPr>
            <a:xfrm>
              <a:off x="0" y="0"/>
              <a:ext cx="5483272" cy="7315200"/>
            </a:xfrm>
            <a:prstGeom prst="rect">
              <a:avLst/>
            </a:prstGeom>
          </p:spPr>
        </p:pic>
      </p:grpSp>
      <p:grpSp>
        <p:nvGrpSpPr>
          <p:cNvPr id="7" name="Group 7"/>
          <p:cNvGrpSpPr/>
          <p:nvPr/>
        </p:nvGrpSpPr>
        <p:grpSpPr>
          <a:xfrm>
            <a:off x="9759465" y="3771900"/>
            <a:ext cx="4112454" cy="5486400"/>
            <a:chOff x="0" y="0"/>
            <a:chExt cx="5483272" cy="7315200"/>
          </a:xfrm>
        </p:grpSpPr>
        <p:pic>
          <p:nvPicPr>
            <p:cNvPr id="8" name="Picture 8"/>
            <p:cNvPicPr>
              <a:picLocks noChangeAspect="1"/>
            </p:cNvPicPr>
            <p:nvPr/>
          </p:nvPicPr>
          <p:blipFill>
            <a:blip r:embed="rId5"/>
            <a:srcRect l="42647" r="7412"/>
            <a:stretch>
              <a:fillRect/>
            </a:stretch>
          </p:blipFill>
          <p:spPr>
            <a:xfrm>
              <a:off x="0" y="0"/>
              <a:ext cx="5483272" cy="7315200"/>
            </a:xfrm>
            <a:prstGeom prst="rect">
              <a:avLst/>
            </a:prstGeom>
          </p:spPr>
        </p:pic>
      </p:grpSp>
      <p:grpSp>
        <p:nvGrpSpPr>
          <p:cNvPr id="16" name="Group 16"/>
          <p:cNvGrpSpPr/>
          <p:nvPr/>
        </p:nvGrpSpPr>
        <p:grpSpPr>
          <a:xfrm rot="-10800000">
            <a:off x="9448814" y="3461249"/>
            <a:ext cx="621302" cy="62130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grpSp>
        <p:nvGrpSpPr>
          <p:cNvPr id="18" name="Group 18"/>
          <p:cNvGrpSpPr/>
          <p:nvPr/>
        </p:nvGrpSpPr>
        <p:grpSpPr>
          <a:xfrm rot="-10800000">
            <a:off x="13599038" y="452192"/>
            <a:ext cx="1153016" cy="1153016"/>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EDB12">
                <a:alpha val="69804"/>
              </a:srgbClr>
            </a:solidFill>
          </p:spPr>
        </p:sp>
      </p:grpSp>
      <p:sp>
        <p:nvSpPr>
          <p:cNvPr id="20" name="Title 19">
            <a:extLst>
              <a:ext uri="{FF2B5EF4-FFF2-40B4-BE49-F238E27FC236}">
                <a16:creationId xmlns:a16="http://schemas.microsoft.com/office/drawing/2014/main" id="{42F9360F-0AAF-42E7-BE9D-9AD1601E5720}"/>
              </a:ext>
            </a:extLst>
          </p:cNvPr>
          <p:cNvSpPr>
            <a:spLocks noGrp="1"/>
          </p:cNvSpPr>
          <p:nvPr>
            <p:ph type="title"/>
          </p:nvPr>
        </p:nvSpPr>
        <p:spPr>
          <a:xfrm>
            <a:off x="304800" y="137576"/>
            <a:ext cx="11416878" cy="891124"/>
          </a:xfrm>
        </p:spPr>
        <p:txBody>
          <a:bodyPr>
            <a:noAutofit/>
          </a:bodyPr>
          <a:lstStyle/>
          <a:p>
            <a:r>
              <a:rPr lang="en-IN" dirty="0">
                <a:solidFill>
                  <a:srgbClr val="92D050"/>
                </a:solidFill>
              </a:rPr>
              <a:t>System Design/ Architecture/ Flowchart:</a:t>
            </a:r>
          </a:p>
        </p:txBody>
      </p:sp>
      <p:sp>
        <p:nvSpPr>
          <p:cNvPr id="21" name="Content Placeholder 20">
            <a:extLst>
              <a:ext uri="{FF2B5EF4-FFF2-40B4-BE49-F238E27FC236}">
                <a16:creationId xmlns:a16="http://schemas.microsoft.com/office/drawing/2014/main" id="{2322558D-9CD9-4811-B975-3F77B9569311}"/>
              </a:ext>
            </a:extLst>
          </p:cNvPr>
          <p:cNvSpPr>
            <a:spLocks noGrp="1"/>
          </p:cNvSpPr>
          <p:nvPr>
            <p:ph idx="1"/>
          </p:nvPr>
        </p:nvSpPr>
        <p:spPr>
          <a:xfrm>
            <a:off x="-1" y="1281768"/>
            <a:ext cx="9677401" cy="9119531"/>
          </a:xfrm>
        </p:spPr>
        <p:txBody>
          <a:bodyPr>
            <a:normAutofit fontScale="55000" lnSpcReduction="20000"/>
          </a:bodyPr>
          <a:lstStyle/>
          <a:p>
            <a:r>
              <a:rPr lang="en-US" sz="5100" dirty="0">
                <a:solidFill>
                  <a:schemeClr val="bg1"/>
                </a:solidFill>
              </a:rPr>
              <a:t>The system for the identification of different medicinal plants and raw materials using image processing and machine learning algorithms follows the following architecture:</a:t>
            </a:r>
          </a:p>
          <a:p>
            <a:endParaRPr lang="en-US" sz="5100" dirty="0">
              <a:solidFill>
                <a:schemeClr val="bg1"/>
              </a:solidFill>
            </a:endParaRPr>
          </a:p>
          <a:p>
            <a:r>
              <a:rPr lang="en-US" sz="5100" dirty="0">
                <a:solidFill>
                  <a:schemeClr val="bg1"/>
                </a:solidFill>
              </a:rPr>
              <a:t>Image Acquisition: Images of medicinal plants and raw materials are acquired using a camera or other imaging devices.</a:t>
            </a:r>
          </a:p>
          <a:p>
            <a:endParaRPr lang="en-US" sz="5100" dirty="0">
              <a:solidFill>
                <a:schemeClr val="bg1"/>
              </a:solidFill>
            </a:endParaRPr>
          </a:p>
          <a:p>
            <a:r>
              <a:rPr lang="en-US" sz="5100" dirty="0">
                <a:solidFill>
                  <a:schemeClr val="bg1"/>
                </a:solidFill>
              </a:rPr>
              <a:t>Preprocessing: The acquired images are preprocessed to enhance their quality and remove any noise or artifacts.</a:t>
            </a:r>
          </a:p>
          <a:p>
            <a:endParaRPr lang="en-US" sz="5100" dirty="0">
              <a:solidFill>
                <a:schemeClr val="bg1"/>
              </a:solidFill>
            </a:endParaRPr>
          </a:p>
          <a:p>
            <a:r>
              <a:rPr lang="en-US" sz="5100" dirty="0">
                <a:solidFill>
                  <a:schemeClr val="bg1"/>
                </a:solidFill>
              </a:rPr>
              <a:t>Feature Extraction: Relevant features are extracted from the preprocessed images, such as shape, color, texture, and other visual characteristics.</a:t>
            </a:r>
          </a:p>
          <a:p>
            <a:endParaRPr lang="en-US" sz="5100" dirty="0">
              <a:solidFill>
                <a:schemeClr val="bg1"/>
              </a:solidFill>
            </a:endParaRPr>
          </a:p>
          <a:p>
            <a:r>
              <a:rPr lang="en-US" sz="5100" dirty="0">
                <a:solidFill>
                  <a:schemeClr val="bg1"/>
                </a:solidFill>
              </a:rPr>
              <a:t>Machine Learning: The extracted features are used as input for machine learning algorithms, such as convolutional neural networks (CNNs) or support vector machines (SVMs), to train a model for classification.</a:t>
            </a:r>
          </a:p>
          <a:p>
            <a:r>
              <a:rPr lang="en-US" sz="5100" dirty="0"/>
              <a:t>.</a:t>
            </a:r>
          </a:p>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1179</Words>
  <Application>Microsoft Office PowerPoint</Application>
  <PresentationFormat>Custom</PresentationFormat>
  <Paragraphs>99</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Montserrat Ultra-Bold</vt:lpstr>
      <vt:lpstr>Open Sans</vt:lpstr>
      <vt:lpstr>Open Sans Bold</vt:lpstr>
      <vt:lpstr>Calibri</vt:lpstr>
      <vt:lpstr>Office Theme</vt:lpstr>
      <vt:lpstr>PowerPoint Presentation</vt:lpstr>
      <vt:lpstr>PowerPoint Presentation</vt:lpstr>
      <vt:lpstr>PowerPoint Presentation</vt:lpstr>
      <vt:lpstr>PowerPoint Presentation</vt:lpstr>
      <vt:lpstr>PowerPoint Presentation</vt:lpstr>
      <vt:lpstr>Proposed Work:</vt:lpstr>
      <vt:lpstr>Methodology:</vt:lpstr>
      <vt:lpstr>PowerPoint Presentation</vt:lpstr>
      <vt:lpstr>System Design/ Architecture/ Flowchart:</vt:lpstr>
      <vt:lpstr>PowerPoint Presentation</vt:lpstr>
      <vt:lpstr>PowerPoint Presentation</vt:lpstr>
      <vt:lpstr>Technology Used:</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Environment Presentation</dc:title>
  <dc:creator>pranav mankar</dc:creator>
  <cp:lastModifiedBy>pranav mankar</cp:lastModifiedBy>
  <cp:revision>30</cp:revision>
  <dcterms:created xsi:type="dcterms:W3CDTF">2006-08-16T00:00:00Z</dcterms:created>
  <dcterms:modified xsi:type="dcterms:W3CDTF">2024-03-16T06:56:38Z</dcterms:modified>
  <dc:identifier>DAF_lYaAGPk</dc:identifier>
</cp:coreProperties>
</file>